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058" r:id="rId4"/>
  </p:sldMasterIdLst>
  <p:notesMasterIdLst>
    <p:notesMasterId r:id="rId24"/>
  </p:notesMasterIdLst>
  <p:sldIdLst>
    <p:sldId id="257" r:id="rId5"/>
    <p:sldId id="258" r:id="rId6"/>
    <p:sldId id="261" r:id="rId7"/>
    <p:sldId id="259" r:id="rId8"/>
    <p:sldId id="260" r:id="rId9"/>
    <p:sldId id="262" r:id="rId10"/>
    <p:sldId id="263" r:id="rId11"/>
    <p:sldId id="264" r:id="rId12"/>
    <p:sldId id="265" r:id="rId13"/>
    <p:sldId id="266" r:id="rId14"/>
    <p:sldId id="267" r:id="rId15"/>
    <p:sldId id="268" r:id="rId16"/>
    <p:sldId id="269" r:id="rId17"/>
    <p:sldId id="270" r:id="rId18"/>
    <p:sldId id="271" r:id="rId19"/>
    <p:sldId id="272" r:id="rId20"/>
    <p:sldId id="275" r:id="rId21"/>
    <p:sldId id="273" r:id="rId22"/>
    <p:sldId id="274"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2C622A-0A34-664E-B558-B8F9FA84650E}" v="235" dt="2025-03-22T01:56:47.7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79"/>
    <p:restoredTop sz="91731"/>
  </p:normalViewPr>
  <p:slideViewPr>
    <p:cSldViewPr snapToGrid="0">
      <p:cViewPr>
        <p:scale>
          <a:sx n="140" d="100"/>
          <a:sy n="140" d="100"/>
        </p:scale>
        <p:origin x="112"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38A9CE-EB1E-394E-92C5-511E06AD61C8}" type="datetimeFigureOut">
              <a:rPr lang="en-US" smtClean="0"/>
              <a:t>3/21/25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B549F8-0FF0-A44B-9DE2-3A5768E5773F}" type="slidenum">
              <a:rPr lang="en-US" smtClean="0"/>
              <a:t>‹#›</a:t>
            </a:fld>
            <a:endParaRPr lang="en-US"/>
          </a:p>
        </p:txBody>
      </p:sp>
    </p:spTree>
    <p:extLst>
      <p:ext uri="{BB962C8B-B14F-4D97-AF65-F5344CB8AC3E}">
        <p14:creationId xmlns:p14="http://schemas.microsoft.com/office/powerpoint/2010/main" val="17342678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Izhar</a:t>
            </a:r>
          </a:p>
        </p:txBody>
      </p:sp>
      <p:sp>
        <p:nvSpPr>
          <p:cNvPr id="4" name="Slide Number Placeholder 3"/>
          <p:cNvSpPr>
            <a:spLocks noGrp="1"/>
          </p:cNvSpPr>
          <p:nvPr>
            <p:ph type="sldNum" sz="quarter" idx="5"/>
          </p:nvPr>
        </p:nvSpPr>
        <p:spPr/>
        <p:txBody>
          <a:bodyPr/>
          <a:lstStyle/>
          <a:p>
            <a:fld id="{B0B549F8-0FF0-A44B-9DE2-3A5768E5773F}" type="slidenum">
              <a:rPr lang="en-US" smtClean="0"/>
              <a:t>1</a:t>
            </a:fld>
            <a:endParaRPr lang="en-US"/>
          </a:p>
        </p:txBody>
      </p:sp>
    </p:spTree>
    <p:extLst>
      <p:ext uri="{BB962C8B-B14F-4D97-AF65-F5344CB8AC3E}">
        <p14:creationId xmlns:p14="http://schemas.microsoft.com/office/powerpoint/2010/main" val="952216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 W</a:t>
            </a:r>
          </a:p>
        </p:txBody>
      </p:sp>
      <p:sp>
        <p:nvSpPr>
          <p:cNvPr id="4" name="Slide Number Placeholder 3"/>
          <p:cNvSpPr>
            <a:spLocks noGrp="1"/>
          </p:cNvSpPr>
          <p:nvPr>
            <p:ph type="sldNum" sz="quarter" idx="5"/>
          </p:nvPr>
        </p:nvSpPr>
        <p:spPr/>
        <p:txBody>
          <a:bodyPr/>
          <a:lstStyle/>
          <a:p>
            <a:fld id="{B0B549F8-0FF0-A44B-9DE2-3A5768E5773F}" type="slidenum">
              <a:rPr lang="en-US" smtClean="0"/>
              <a:t>10</a:t>
            </a:fld>
            <a:endParaRPr lang="en-US"/>
          </a:p>
        </p:txBody>
      </p:sp>
    </p:spTree>
    <p:extLst>
      <p:ext uri="{BB962C8B-B14F-4D97-AF65-F5344CB8AC3E}">
        <p14:creationId xmlns:p14="http://schemas.microsoft.com/office/powerpoint/2010/main" val="3896913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Michelle AJ</a:t>
            </a:r>
          </a:p>
        </p:txBody>
      </p:sp>
      <p:sp>
        <p:nvSpPr>
          <p:cNvPr id="4" name="Slide Number Placeholder 3"/>
          <p:cNvSpPr>
            <a:spLocks noGrp="1"/>
          </p:cNvSpPr>
          <p:nvPr>
            <p:ph type="sldNum" sz="quarter" idx="5"/>
          </p:nvPr>
        </p:nvSpPr>
        <p:spPr/>
        <p:txBody>
          <a:bodyPr/>
          <a:lstStyle/>
          <a:p>
            <a:fld id="{B0B549F8-0FF0-A44B-9DE2-3A5768E5773F}" type="slidenum">
              <a:rPr lang="en-US" smtClean="0"/>
              <a:t>11</a:t>
            </a:fld>
            <a:endParaRPr lang="en-US"/>
          </a:p>
        </p:txBody>
      </p:sp>
    </p:spTree>
    <p:extLst>
      <p:ext uri="{BB962C8B-B14F-4D97-AF65-F5344CB8AC3E}">
        <p14:creationId xmlns:p14="http://schemas.microsoft.com/office/powerpoint/2010/main" val="419021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Michelle AJ</a:t>
            </a:r>
          </a:p>
        </p:txBody>
      </p:sp>
      <p:sp>
        <p:nvSpPr>
          <p:cNvPr id="4" name="Slide Number Placeholder 3"/>
          <p:cNvSpPr>
            <a:spLocks noGrp="1"/>
          </p:cNvSpPr>
          <p:nvPr>
            <p:ph type="sldNum" sz="quarter" idx="5"/>
          </p:nvPr>
        </p:nvSpPr>
        <p:spPr/>
        <p:txBody>
          <a:bodyPr/>
          <a:lstStyle/>
          <a:p>
            <a:fld id="{B0B549F8-0FF0-A44B-9DE2-3A5768E5773F}" type="slidenum">
              <a:rPr lang="en-US" smtClean="0"/>
              <a:t>12</a:t>
            </a:fld>
            <a:endParaRPr lang="en-US"/>
          </a:p>
        </p:txBody>
      </p:sp>
    </p:spTree>
    <p:extLst>
      <p:ext uri="{BB962C8B-B14F-4D97-AF65-F5344CB8AC3E}">
        <p14:creationId xmlns:p14="http://schemas.microsoft.com/office/powerpoint/2010/main" val="1165116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Michelle AJ</a:t>
            </a:r>
          </a:p>
        </p:txBody>
      </p:sp>
      <p:sp>
        <p:nvSpPr>
          <p:cNvPr id="4" name="Slide Number Placeholder 3"/>
          <p:cNvSpPr>
            <a:spLocks noGrp="1"/>
          </p:cNvSpPr>
          <p:nvPr>
            <p:ph type="sldNum" sz="quarter" idx="5"/>
          </p:nvPr>
        </p:nvSpPr>
        <p:spPr/>
        <p:txBody>
          <a:bodyPr/>
          <a:lstStyle/>
          <a:p>
            <a:fld id="{B0B549F8-0FF0-A44B-9DE2-3A5768E5773F}" type="slidenum">
              <a:rPr lang="en-US" smtClean="0"/>
              <a:t>13</a:t>
            </a:fld>
            <a:endParaRPr lang="en-US"/>
          </a:p>
        </p:txBody>
      </p:sp>
    </p:spTree>
    <p:extLst>
      <p:ext uri="{BB962C8B-B14F-4D97-AF65-F5344CB8AC3E}">
        <p14:creationId xmlns:p14="http://schemas.microsoft.com/office/powerpoint/2010/main" val="2659017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B549F8-0FF0-A44B-9DE2-3A5768E5773F}" type="slidenum">
              <a:rPr lang="en-US" smtClean="0"/>
              <a:t>14</a:t>
            </a:fld>
            <a:endParaRPr lang="en-US"/>
          </a:p>
        </p:txBody>
      </p:sp>
    </p:spTree>
    <p:extLst>
      <p:ext uri="{BB962C8B-B14F-4D97-AF65-F5344CB8AC3E}">
        <p14:creationId xmlns:p14="http://schemas.microsoft.com/office/powerpoint/2010/main" val="33781889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Michelle AJ</a:t>
            </a:r>
          </a:p>
        </p:txBody>
      </p:sp>
      <p:sp>
        <p:nvSpPr>
          <p:cNvPr id="4" name="Slide Number Placeholder 3"/>
          <p:cNvSpPr>
            <a:spLocks noGrp="1"/>
          </p:cNvSpPr>
          <p:nvPr>
            <p:ph type="sldNum" sz="quarter" idx="5"/>
          </p:nvPr>
        </p:nvSpPr>
        <p:spPr/>
        <p:txBody>
          <a:bodyPr/>
          <a:lstStyle/>
          <a:p>
            <a:fld id="{B0B549F8-0FF0-A44B-9DE2-3A5768E5773F}" type="slidenum">
              <a:rPr lang="en-US" smtClean="0"/>
              <a:t>17</a:t>
            </a:fld>
            <a:endParaRPr lang="en-US"/>
          </a:p>
        </p:txBody>
      </p:sp>
    </p:spTree>
    <p:extLst>
      <p:ext uri="{BB962C8B-B14F-4D97-AF65-F5344CB8AC3E}">
        <p14:creationId xmlns:p14="http://schemas.microsoft.com/office/powerpoint/2010/main" val="796508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Izhar</a:t>
            </a:r>
          </a:p>
        </p:txBody>
      </p:sp>
      <p:sp>
        <p:nvSpPr>
          <p:cNvPr id="4" name="Slide Number Placeholder 3"/>
          <p:cNvSpPr>
            <a:spLocks noGrp="1"/>
          </p:cNvSpPr>
          <p:nvPr>
            <p:ph type="sldNum" sz="quarter" idx="5"/>
          </p:nvPr>
        </p:nvSpPr>
        <p:spPr/>
        <p:txBody>
          <a:bodyPr/>
          <a:lstStyle/>
          <a:p>
            <a:fld id="{B0B549F8-0FF0-A44B-9DE2-3A5768E5773F}" type="slidenum">
              <a:rPr lang="en-US" smtClean="0"/>
              <a:t>18</a:t>
            </a:fld>
            <a:endParaRPr lang="en-US"/>
          </a:p>
        </p:txBody>
      </p:sp>
    </p:spTree>
    <p:extLst>
      <p:ext uri="{BB962C8B-B14F-4D97-AF65-F5344CB8AC3E}">
        <p14:creationId xmlns:p14="http://schemas.microsoft.com/office/powerpoint/2010/main" val="14501084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Izhar </a:t>
            </a:r>
          </a:p>
        </p:txBody>
      </p:sp>
      <p:sp>
        <p:nvSpPr>
          <p:cNvPr id="4" name="Slide Number Placeholder 3"/>
          <p:cNvSpPr>
            <a:spLocks noGrp="1"/>
          </p:cNvSpPr>
          <p:nvPr>
            <p:ph type="sldNum" sz="quarter" idx="5"/>
          </p:nvPr>
        </p:nvSpPr>
        <p:spPr/>
        <p:txBody>
          <a:bodyPr/>
          <a:lstStyle/>
          <a:p>
            <a:fld id="{B0B549F8-0FF0-A44B-9DE2-3A5768E5773F}" type="slidenum">
              <a:rPr lang="en-US" smtClean="0"/>
              <a:t>19</a:t>
            </a:fld>
            <a:endParaRPr lang="en-US"/>
          </a:p>
        </p:txBody>
      </p:sp>
    </p:spTree>
    <p:extLst>
      <p:ext uri="{BB962C8B-B14F-4D97-AF65-F5344CB8AC3E}">
        <p14:creationId xmlns:p14="http://schemas.microsoft.com/office/powerpoint/2010/main" val="2330008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Izhar</a:t>
            </a:r>
          </a:p>
        </p:txBody>
      </p:sp>
      <p:sp>
        <p:nvSpPr>
          <p:cNvPr id="4" name="Slide Number Placeholder 3"/>
          <p:cNvSpPr>
            <a:spLocks noGrp="1"/>
          </p:cNvSpPr>
          <p:nvPr>
            <p:ph type="sldNum" sz="quarter" idx="5"/>
          </p:nvPr>
        </p:nvSpPr>
        <p:spPr/>
        <p:txBody>
          <a:bodyPr/>
          <a:lstStyle/>
          <a:p>
            <a:fld id="{B0B549F8-0FF0-A44B-9DE2-3A5768E5773F}" type="slidenum">
              <a:rPr lang="en-US" smtClean="0"/>
              <a:t>2</a:t>
            </a:fld>
            <a:endParaRPr lang="en-US"/>
          </a:p>
        </p:txBody>
      </p:sp>
    </p:spTree>
    <p:extLst>
      <p:ext uri="{BB962C8B-B14F-4D97-AF65-F5344CB8AC3E}">
        <p14:creationId xmlns:p14="http://schemas.microsoft.com/office/powerpoint/2010/main" val="603315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Izhar</a:t>
            </a:r>
          </a:p>
        </p:txBody>
      </p:sp>
      <p:sp>
        <p:nvSpPr>
          <p:cNvPr id="4" name="Slide Number Placeholder 3"/>
          <p:cNvSpPr>
            <a:spLocks noGrp="1"/>
          </p:cNvSpPr>
          <p:nvPr>
            <p:ph type="sldNum" sz="quarter" idx="5"/>
          </p:nvPr>
        </p:nvSpPr>
        <p:spPr/>
        <p:txBody>
          <a:bodyPr/>
          <a:lstStyle/>
          <a:p>
            <a:fld id="{B0B549F8-0FF0-A44B-9DE2-3A5768E5773F}" type="slidenum">
              <a:rPr lang="en-US" smtClean="0"/>
              <a:t>3</a:t>
            </a:fld>
            <a:endParaRPr lang="en-US"/>
          </a:p>
        </p:txBody>
      </p:sp>
    </p:spTree>
    <p:extLst>
      <p:ext uri="{BB962C8B-B14F-4D97-AF65-F5344CB8AC3E}">
        <p14:creationId xmlns:p14="http://schemas.microsoft.com/office/powerpoint/2010/main" val="100756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Michelle R. </a:t>
            </a:r>
          </a:p>
        </p:txBody>
      </p:sp>
      <p:sp>
        <p:nvSpPr>
          <p:cNvPr id="4" name="Slide Number Placeholder 3"/>
          <p:cNvSpPr>
            <a:spLocks noGrp="1"/>
          </p:cNvSpPr>
          <p:nvPr>
            <p:ph type="sldNum" sz="quarter" idx="5"/>
          </p:nvPr>
        </p:nvSpPr>
        <p:spPr/>
        <p:txBody>
          <a:bodyPr/>
          <a:lstStyle/>
          <a:p>
            <a:fld id="{B0B549F8-0FF0-A44B-9DE2-3A5768E5773F}" type="slidenum">
              <a:rPr lang="en-US" smtClean="0"/>
              <a:t>4</a:t>
            </a:fld>
            <a:endParaRPr lang="en-US"/>
          </a:p>
        </p:txBody>
      </p:sp>
    </p:spTree>
    <p:extLst>
      <p:ext uri="{BB962C8B-B14F-4D97-AF65-F5344CB8AC3E}">
        <p14:creationId xmlns:p14="http://schemas.microsoft.com/office/powerpoint/2010/main" val="3665544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Michelle R</a:t>
            </a:r>
          </a:p>
        </p:txBody>
      </p:sp>
      <p:sp>
        <p:nvSpPr>
          <p:cNvPr id="4" name="Slide Number Placeholder 3"/>
          <p:cNvSpPr>
            <a:spLocks noGrp="1"/>
          </p:cNvSpPr>
          <p:nvPr>
            <p:ph type="sldNum" sz="quarter" idx="5"/>
          </p:nvPr>
        </p:nvSpPr>
        <p:spPr/>
        <p:txBody>
          <a:bodyPr/>
          <a:lstStyle/>
          <a:p>
            <a:fld id="{B0B549F8-0FF0-A44B-9DE2-3A5768E5773F}" type="slidenum">
              <a:rPr lang="en-US" smtClean="0"/>
              <a:t>5</a:t>
            </a:fld>
            <a:endParaRPr lang="en-US"/>
          </a:p>
        </p:txBody>
      </p:sp>
    </p:spTree>
    <p:extLst>
      <p:ext uri="{BB962C8B-B14F-4D97-AF65-F5344CB8AC3E}">
        <p14:creationId xmlns:p14="http://schemas.microsoft.com/office/powerpoint/2010/main" val="111462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Michelle R</a:t>
            </a:r>
          </a:p>
        </p:txBody>
      </p:sp>
      <p:sp>
        <p:nvSpPr>
          <p:cNvPr id="4" name="Slide Number Placeholder 3"/>
          <p:cNvSpPr>
            <a:spLocks noGrp="1"/>
          </p:cNvSpPr>
          <p:nvPr>
            <p:ph type="sldNum" sz="quarter" idx="5"/>
          </p:nvPr>
        </p:nvSpPr>
        <p:spPr/>
        <p:txBody>
          <a:bodyPr/>
          <a:lstStyle/>
          <a:p>
            <a:fld id="{B0B549F8-0FF0-A44B-9DE2-3A5768E5773F}" type="slidenum">
              <a:rPr lang="en-US" smtClean="0"/>
              <a:t>6</a:t>
            </a:fld>
            <a:endParaRPr lang="en-US"/>
          </a:p>
        </p:txBody>
      </p:sp>
    </p:spTree>
    <p:extLst>
      <p:ext uri="{BB962C8B-B14F-4D97-AF65-F5344CB8AC3E}">
        <p14:creationId xmlns:p14="http://schemas.microsoft.com/office/powerpoint/2010/main" val="747291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Michelle R</a:t>
            </a:r>
          </a:p>
        </p:txBody>
      </p:sp>
      <p:sp>
        <p:nvSpPr>
          <p:cNvPr id="4" name="Slide Number Placeholder 3"/>
          <p:cNvSpPr>
            <a:spLocks noGrp="1"/>
          </p:cNvSpPr>
          <p:nvPr>
            <p:ph type="sldNum" sz="quarter" idx="5"/>
          </p:nvPr>
        </p:nvSpPr>
        <p:spPr/>
        <p:txBody>
          <a:bodyPr/>
          <a:lstStyle/>
          <a:p>
            <a:fld id="{B0B549F8-0FF0-A44B-9DE2-3A5768E5773F}" type="slidenum">
              <a:rPr lang="en-US" smtClean="0"/>
              <a:t>7</a:t>
            </a:fld>
            <a:endParaRPr lang="en-US"/>
          </a:p>
        </p:txBody>
      </p:sp>
    </p:spTree>
    <p:extLst>
      <p:ext uri="{BB962C8B-B14F-4D97-AF65-F5344CB8AC3E}">
        <p14:creationId xmlns:p14="http://schemas.microsoft.com/office/powerpoint/2010/main" val="2064717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 W</a:t>
            </a:r>
          </a:p>
        </p:txBody>
      </p:sp>
      <p:sp>
        <p:nvSpPr>
          <p:cNvPr id="4" name="Slide Number Placeholder 3"/>
          <p:cNvSpPr>
            <a:spLocks noGrp="1"/>
          </p:cNvSpPr>
          <p:nvPr>
            <p:ph type="sldNum" sz="quarter" idx="5"/>
          </p:nvPr>
        </p:nvSpPr>
        <p:spPr/>
        <p:txBody>
          <a:bodyPr/>
          <a:lstStyle/>
          <a:p>
            <a:fld id="{B0B549F8-0FF0-A44B-9DE2-3A5768E5773F}" type="slidenum">
              <a:rPr lang="en-US" smtClean="0"/>
              <a:t>8</a:t>
            </a:fld>
            <a:endParaRPr lang="en-US"/>
          </a:p>
        </p:txBody>
      </p:sp>
    </p:spTree>
    <p:extLst>
      <p:ext uri="{BB962C8B-B14F-4D97-AF65-F5344CB8AC3E}">
        <p14:creationId xmlns:p14="http://schemas.microsoft.com/office/powerpoint/2010/main" val="55631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 W</a:t>
            </a:r>
          </a:p>
        </p:txBody>
      </p:sp>
      <p:sp>
        <p:nvSpPr>
          <p:cNvPr id="4" name="Slide Number Placeholder 3"/>
          <p:cNvSpPr>
            <a:spLocks noGrp="1"/>
          </p:cNvSpPr>
          <p:nvPr>
            <p:ph type="sldNum" sz="quarter" idx="5"/>
          </p:nvPr>
        </p:nvSpPr>
        <p:spPr/>
        <p:txBody>
          <a:bodyPr/>
          <a:lstStyle/>
          <a:p>
            <a:fld id="{B0B549F8-0FF0-A44B-9DE2-3A5768E5773F}" type="slidenum">
              <a:rPr lang="en-US" smtClean="0"/>
              <a:t>9</a:t>
            </a:fld>
            <a:endParaRPr lang="en-US"/>
          </a:p>
        </p:txBody>
      </p:sp>
    </p:spTree>
    <p:extLst>
      <p:ext uri="{BB962C8B-B14F-4D97-AF65-F5344CB8AC3E}">
        <p14:creationId xmlns:p14="http://schemas.microsoft.com/office/powerpoint/2010/main" val="2889621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AA853B86-1C78-494C-90C5-D51A4E53BB4C}" type="datetimeFigureOut">
              <a:rPr lang="en-US" smtClean="0"/>
              <a:t>3/21/25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5EB960-BE38-F946-8E9E-97F540DC0AB6}"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85265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853B86-1C78-494C-90C5-D51A4E53BB4C}" type="datetimeFigureOut">
              <a:rPr lang="en-US" smtClean="0"/>
              <a:t>3/21/25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5EB960-BE38-F946-8E9E-97F540DC0AB6}" type="slidenum">
              <a:rPr lang="en-US" smtClean="0"/>
              <a:t>‹#›</a:t>
            </a:fld>
            <a:endParaRPr lang="en-US"/>
          </a:p>
        </p:txBody>
      </p:sp>
    </p:spTree>
    <p:extLst>
      <p:ext uri="{BB962C8B-B14F-4D97-AF65-F5344CB8AC3E}">
        <p14:creationId xmlns:p14="http://schemas.microsoft.com/office/powerpoint/2010/main" val="3370357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853B86-1C78-494C-90C5-D51A4E53BB4C}" type="datetimeFigureOut">
              <a:rPr lang="en-US" smtClean="0"/>
              <a:t>3/21/25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5EB960-BE38-F946-8E9E-97F540DC0AB6}"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6866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853B86-1C78-494C-90C5-D51A4E53BB4C}" type="datetimeFigureOut">
              <a:rPr lang="en-US" smtClean="0"/>
              <a:t>3/21/25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5EB960-BE38-F946-8E9E-97F540DC0AB6}" type="slidenum">
              <a:rPr lang="en-US" smtClean="0"/>
              <a:t>‹#›</a:t>
            </a:fld>
            <a:endParaRPr lang="en-US"/>
          </a:p>
        </p:txBody>
      </p:sp>
    </p:spTree>
    <p:extLst>
      <p:ext uri="{BB962C8B-B14F-4D97-AF65-F5344CB8AC3E}">
        <p14:creationId xmlns:p14="http://schemas.microsoft.com/office/powerpoint/2010/main" val="1494327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853B86-1C78-494C-90C5-D51A4E53BB4C}" type="datetimeFigureOut">
              <a:rPr lang="en-US" smtClean="0"/>
              <a:t>3/21/25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5EB960-BE38-F946-8E9E-97F540DC0AB6}"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71011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853B86-1C78-494C-90C5-D51A4E53BB4C}" type="datetimeFigureOut">
              <a:rPr lang="en-US" smtClean="0"/>
              <a:t>3/21/25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5EB960-BE38-F946-8E9E-97F540DC0AB6}" type="slidenum">
              <a:rPr lang="en-US" smtClean="0"/>
              <a:t>‹#›</a:t>
            </a:fld>
            <a:endParaRPr lang="en-US"/>
          </a:p>
        </p:txBody>
      </p:sp>
    </p:spTree>
    <p:extLst>
      <p:ext uri="{BB962C8B-B14F-4D97-AF65-F5344CB8AC3E}">
        <p14:creationId xmlns:p14="http://schemas.microsoft.com/office/powerpoint/2010/main" val="160069550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A853B86-1C78-494C-90C5-D51A4E53BB4C}" type="datetimeFigureOut">
              <a:rPr lang="en-US" smtClean="0"/>
              <a:t>3/21/25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5EB960-BE38-F946-8E9E-97F540DC0AB6}" type="slidenum">
              <a:rPr lang="en-US" smtClean="0"/>
              <a:t>‹#›</a:t>
            </a:fld>
            <a:endParaRPr lang="en-US"/>
          </a:p>
        </p:txBody>
      </p:sp>
    </p:spTree>
    <p:extLst>
      <p:ext uri="{BB962C8B-B14F-4D97-AF65-F5344CB8AC3E}">
        <p14:creationId xmlns:p14="http://schemas.microsoft.com/office/powerpoint/2010/main" val="199030611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A853B86-1C78-494C-90C5-D51A4E53BB4C}" type="datetimeFigureOut">
              <a:rPr lang="en-US" smtClean="0"/>
              <a:t>3/21/25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5EB960-BE38-F946-8E9E-97F540DC0AB6}" type="slidenum">
              <a:rPr lang="en-US" smtClean="0"/>
              <a:t>‹#›</a:t>
            </a:fld>
            <a:endParaRPr lang="en-US"/>
          </a:p>
        </p:txBody>
      </p:sp>
    </p:spTree>
    <p:extLst>
      <p:ext uri="{BB962C8B-B14F-4D97-AF65-F5344CB8AC3E}">
        <p14:creationId xmlns:p14="http://schemas.microsoft.com/office/powerpoint/2010/main" val="31058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853B86-1C78-494C-90C5-D51A4E53BB4C}" type="datetimeFigureOut">
              <a:rPr lang="en-US" smtClean="0"/>
              <a:t>3/21/25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5EB960-BE38-F946-8E9E-97F540DC0AB6}" type="slidenum">
              <a:rPr lang="en-US" smtClean="0"/>
              <a:t>‹#›</a:t>
            </a:fld>
            <a:endParaRPr lang="en-US"/>
          </a:p>
        </p:txBody>
      </p:sp>
    </p:spTree>
    <p:extLst>
      <p:ext uri="{BB962C8B-B14F-4D97-AF65-F5344CB8AC3E}">
        <p14:creationId xmlns:p14="http://schemas.microsoft.com/office/powerpoint/2010/main" val="2542127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A853B86-1C78-494C-90C5-D51A4E53BB4C}" type="datetimeFigureOut">
              <a:rPr lang="en-US" smtClean="0"/>
              <a:t>3/21/25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5EB960-BE38-F946-8E9E-97F540DC0AB6}" type="slidenum">
              <a:rPr lang="en-US" smtClean="0"/>
              <a:t>‹#›</a:t>
            </a:fld>
            <a:endParaRPr lang="en-US"/>
          </a:p>
        </p:txBody>
      </p:sp>
    </p:spTree>
    <p:extLst>
      <p:ext uri="{BB962C8B-B14F-4D97-AF65-F5344CB8AC3E}">
        <p14:creationId xmlns:p14="http://schemas.microsoft.com/office/powerpoint/2010/main" val="194248446"/>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A853B86-1C78-494C-90C5-D51A4E53BB4C}" type="datetimeFigureOut">
              <a:rPr lang="en-US" smtClean="0"/>
              <a:t>3/21/25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5EB960-BE38-F946-8E9E-97F540DC0AB6}"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999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AA853B86-1C78-494C-90C5-D51A4E53BB4C}" type="datetimeFigureOut">
              <a:rPr lang="en-US" smtClean="0"/>
              <a:t>3/21/25</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515EB960-BE38-F946-8E9E-97F540DC0AB6}"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008977"/>
      </p:ext>
    </p:extLst>
  </p:cSld>
  <p:clrMap bg1="lt1" tx1="dk1" bg2="lt2" tx2="dk2" accent1="accent1" accent2="accent2" accent3="accent3" accent4="accent4" accent5="accent5" accent6="accent6" hlink="hlink" folHlink="folHlink"/>
  <p:sldLayoutIdLst>
    <p:sldLayoutId id="2147485059" r:id="rId1"/>
    <p:sldLayoutId id="2147485060" r:id="rId2"/>
    <p:sldLayoutId id="2147485061" r:id="rId3"/>
    <p:sldLayoutId id="2147485062" r:id="rId4"/>
    <p:sldLayoutId id="2147485063" r:id="rId5"/>
    <p:sldLayoutId id="2147485064" r:id="rId6"/>
    <p:sldLayoutId id="2147485065" r:id="rId7"/>
    <p:sldLayoutId id="2147485066" r:id="rId8"/>
    <p:sldLayoutId id="2147485067" r:id="rId9"/>
    <p:sldLayoutId id="2147485068" r:id="rId10"/>
    <p:sldLayoutId id="214748506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higher-education.us10.sapanalytics.cloud/sap/fpa/ui/app.html#/home"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9BF7C-186F-4DDD-67FC-D51753C1E68E}"/>
              </a:ext>
            </a:extLst>
          </p:cNvPr>
          <p:cNvSpPr>
            <a:spLocks noGrp="1"/>
          </p:cNvSpPr>
          <p:nvPr>
            <p:ph type="title"/>
          </p:nvPr>
        </p:nvSpPr>
        <p:spPr/>
        <p:txBody>
          <a:bodyPr>
            <a:normAutofit fontScale="90000"/>
          </a:bodyPr>
          <a:lstStyle/>
          <a:p>
            <a:r>
              <a:rPr lang="en-US" i="1" dirty="0"/>
              <a:t>Traffic Accident Analysis in the UK: A Statistical Approach to Rural vs. Urban Casualties</a:t>
            </a:r>
            <a:endParaRPr lang="en-US" dirty="0"/>
          </a:p>
        </p:txBody>
      </p:sp>
      <p:sp>
        <p:nvSpPr>
          <p:cNvPr id="3" name="Content Placeholder 2">
            <a:extLst>
              <a:ext uri="{FF2B5EF4-FFF2-40B4-BE49-F238E27FC236}">
                <a16:creationId xmlns:a16="http://schemas.microsoft.com/office/drawing/2014/main" id="{678FFCF4-62ED-0716-1F96-DE1D025ACB50}"/>
              </a:ext>
            </a:extLst>
          </p:cNvPr>
          <p:cNvSpPr>
            <a:spLocks noGrp="1"/>
          </p:cNvSpPr>
          <p:nvPr>
            <p:ph idx="1"/>
          </p:nvPr>
        </p:nvSpPr>
        <p:spPr/>
        <p:txBody>
          <a:bodyPr>
            <a:normAutofit/>
          </a:bodyPr>
          <a:lstStyle/>
          <a:p>
            <a:r>
              <a:rPr lang="en-US" b="1" dirty="0"/>
              <a:t>Team 4:</a:t>
            </a:r>
            <a:br>
              <a:rPr lang="en-US" dirty="0"/>
            </a:br>
            <a:r>
              <a:rPr lang="en-US" dirty="0"/>
              <a:t>Izhar Carrera</a:t>
            </a:r>
            <a:br>
              <a:rPr lang="en-US" dirty="0"/>
            </a:br>
            <a:r>
              <a:rPr lang="en-US" dirty="0"/>
              <a:t>Michelle Abell Jacobo</a:t>
            </a:r>
            <a:br>
              <a:rPr lang="en-US" dirty="0"/>
            </a:br>
            <a:r>
              <a:rPr lang="en-US" dirty="0"/>
              <a:t>Michelle Rodriguez</a:t>
            </a:r>
            <a:br>
              <a:rPr lang="en-US" dirty="0"/>
            </a:br>
            <a:r>
              <a:rPr lang="en-US" dirty="0"/>
              <a:t>Sean Williams</a:t>
            </a:r>
          </a:p>
          <a:p>
            <a:r>
              <a:rPr lang="en-US" b="1" dirty="0"/>
              <a:t>Data Source:</a:t>
            </a:r>
            <a:br>
              <a:rPr lang="en-US" dirty="0"/>
            </a:br>
            <a:r>
              <a:rPr lang="en-US" dirty="0"/>
              <a:t>Road Accident Casualties Dataset (Kaggle)</a:t>
            </a:r>
          </a:p>
          <a:p>
            <a:r>
              <a:rPr lang="en-US" b="1" dirty="0"/>
              <a:t>Objective:</a:t>
            </a:r>
            <a:br>
              <a:rPr lang="en-US" dirty="0"/>
            </a:br>
            <a:r>
              <a:rPr lang="en-US" dirty="0"/>
              <a:t>Analyzing the impact of road conditions, weather, and area type on traffic accident casualties using statistical modeling and SAP Analytics Cloud.</a:t>
            </a:r>
          </a:p>
          <a:p>
            <a:endParaRPr lang="en-US" dirty="0"/>
          </a:p>
        </p:txBody>
      </p:sp>
      <p:pic>
        <p:nvPicPr>
          <p:cNvPr id="1028" name="Picture 4" descr="Car smashes into walls of Windsor Castle in three-vehicle crash - three  days after another driver ploughed into Buckingham Palace gates | Daily  Mail Online">
            <a:extLst>
              <a:ext uri="{FF2B5EF4-FFF2-40B4-BE49-F238E27FC236}">
                <a16:creationId xmlns:a16="http://schemas.microsoft.com/office/drawing/2014/main" id="{B0CA1EBE-D3B9-1AFE-22DF-113D19561A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5817" y="1739967"/>
            <a:ext cx="4741427" cy="28942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25929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25BD4-E1DF-08DE-6C6F-1623AB366702}"/>
              </a:ext>
            </a:extLst>
          </p:cNvPr>
          <p:cNvSpPr>
            <a:spLocks noGrp="1"/>
          </p:cNvSpPr>
          <p:nvPr>
            <p:ph type="title"/>
          </p:nvPr>
        </p:nvSpPr>
        <p:spPr/>
        <p:txBody>
          <a:bodyPr/>
          <a:lstStyle/>
          <a:p>
            <a:r>
              <a:rPr lang="en-US" dirty="0"/>
              <a:t>Accident Severity by Weather Conditions</a:t>
            </a:r>
          </a:p>
        </p:txBody>
      </p:sp>
      <p:pic>
        <p:nvPicPr>
          <p:cNvPr id="5" name="Content Placeholder 4">
            <a:extLst>
              <a:ext uri="{FF2B5EF4-FFF2-40B4-BE49-F238E27FC236}">
                <a16:creationId xmlns:a16="http://schemas.microsoft.com/office/drawing/2014/main" id="{389E879F-4736-C3B6-93DF-371DCAFD6321}"/>
              </a:ext>
            </a:extLst>
          </p:cNvPr>
          <p:cNvPicPr>
            <a:picLocks noGrp="1" noChangeAspect="1"/>
          </p:cNvPicPr>
          <p:nvPr>
            <p:ph idx="1"/>
          </p:nvPr>
        </p:nvPicPr>
        <p:blipFill>
          <a:blip r:embed="rId3"/>
          <a:stretch>
            <a:fillRect/>
          </a:stretch>
        </p:blipFill>
        <p:spPr>
          <a:xfrm>
            <a:off x="6188654" y="2017058"/>
            <a:ext cx="5237726" cy="4022725"/>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51AAD32B-601D-E007-3910-9738C02F648F}"/>
              </a:ext>
            </a:extLst>
          </p:cNvPr>
          <p:cNvSpPr txBox="1"/>
          <p:nvPr/>
        </p:nvSpPr>
        <p:spPr>
          <a:xfrm>
            <a:off x="647561" y="2346464"/>
            <a:ext cx="4596792" cy="3693319"/>
          </a:xfrm>
          <a:prstGeom prst="rect">
            <a:avLst/>
          </a:prstGeom>
          <a:noFill/>
        </p:spPr>
        <p:txBody>
          <a:bodyPr wrap="square" rtlCol="0">
            <a:spAutoFit/>
          </a:bodyPr>
          <a:lstStyle/>
          <a:p>
            <a:r>
              <a:rPr lang="en-US" dirty="0"/>
              <a:t>Description:</a:t>
            </a:r>
          </a:p>
          <a:p>
            <a:pPr>
              <a:buFont typeface="Arial" panose="020B0604020202020204" pitchFamily="34" charset="0"/>
              <a:buChar char="•"/>
            </a:pPr>
            <a:r>
              <a:rPr lang="en-US" dirty="0"/>
              <a:t>Slight accidents are most common in all weather conditions, especially in fine weather (283,391 slight accidents).</a:t>
            </a:r>
          </a:p>
          <a:p>
            <a:pPr>
              <a:buFont typeface="Arial" panose="020B0604020202020204" pitchFamily="34" charset="0"/>
              <a:buChar char="•"/>
            </a:pPr>
            <a:r>
              <a:rPr lang="en-US" dirty="0"/>
              <a:t>Serious and fatal accidents occur more often in wet and snowy conditions, posing greater risks for rural areas.</a:t>
            </a:r>
          </a:p>
          <a:p>
            <a:r>
              <a:rPr lang="en-US" dirty="0"/>
              <a:t>Takeaway:</a:t>
            </a:r>
          </a:p>
          <a:p>
            <a:pPr>
              <a:buFont typeface="Arial" panose="020B0604020202020204" pitchFamily="34" charset="0"/>
              <a:buChar char="•"/>
            </a:pPr>
            <a:r>
              <a:rPr lang="en-US" dirty="0"/>
              <a:t>While urban areas experience more total accidents, rural roads may have higher fatality rates due to speed limits, poor lighting, and emergency response times.</a:t>
            </a:r>
          </a:p>
          <a:p>
            <a:endParaRPr lang="en-US" dirty="0"/>
          </a:p>
        </p:txBody>
      </p:sp>
    </p:spTree>
    <p:extLst>
      <p:ext uri="{BB962C8B-B14F-4D97-AF65-F5344CB8AC3E}">
        <p14:creationId xmlns:p14="http://schemas.microsoft.com/office/powerpoint/2010/main" val="155249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B33C6-80B0-CBE4-2036-9DFD02DC2585}"/>
              </a:ext>
            </a:extLst>
          </p:cNvPr>
          <p:cNvSpPr>
            <a:spLocks noGrp="1"/>
          </p:cNvSpPr>
          <p:nvPr>
            <p:ph type="title"/>
          </p:nvPr>
        </p:nvSpPr>
        <p:spPr/>
        <p:txBody>
          <a:bodyPr/>
          <a:lstStyle/>
          <a:p>
            <a:r>
              <a:rPr lang="en-US" dirty="0"/>
              <a:t>Using Regression to Understand Rural vs. Urban Accident Patterns</a:t>
            </a:r>
          </a:p>
        </p:txBody>
      </p:sp>
      <p:sp>
        <p:nvSpPr>
          <p:cNvPr id="3" name="Content Placeholder 2">
            <a:extLst>
              <a:ext uri="{FF2B5EF4-FFF2-40B4-BE49-F238E27FC236}">
                <a16:creationId xmlns:a16="http://schemas.microsoft.com/office/drawing/2014/main" id="{564185A0-C511-25AA-9BB4-0E8930785CC8}"/>
              </a:ext>
            </a:extLst>
          </p:cNvPr>
          <p:cNvSpPr>
            <a:spLocks noGrp="1"/>
          </p:cNvSpPr>
          <p:nvPr>
            <p:ph idx="1"/>
          </p:nvPr>
        </p:nvSpPr>
        <p:spPr>
          <a:xfrm>
            <a:off x="1024128" y="2285999"/>
            <a:ext cx="6310527" cy="3784061"/>
          </a:xfrm>
        </p:spPr>
        <p:txBody>
          <a:bodyPr>
            <a:normAutofit fontScale="92500" lnSpcReduction="20000"/>
          </a:bodyPr>
          <a:lstStyle/>
          <a:p>
            <a:r>
              <a:rPr lang="en-US" dirty="0"/>
              <a:t>Description:</a:t>
            </a:r>
          </a:p>
          <a:p>
            <a:pPr>
              <a:buFont typeface="Arial" panose="020B0604020202020204" pitchFamily="34" charset="0"/>
              <a:buChar char="•"/>
            </a:pPr>
            <a:r>
              <a:rPr lang="en-US" dirty="0"/>
              <a:t>Regression analysis helps us quantify the relationship between accident severity and key factors like weather, road type, and location (rural vs. urban).</a:t>
            </a:r>
          </a:p>
          <a:p>
            <a:pPr>
              <a:buFont typeface="Arial" panose="020B0604020202020204" pitchFamily="34" charset="0"/>
              <a:buChar char="•"/>
            </a:pPr>
            <a:r>
              <a:rPr lang="en-US" dirty="0"/>
              <a:t>It allows us to determine which factors have the strongest influence on accident severity and casualty rates.</a:t>
            </a:r>
          </a:p>
          <a:p>
            <a:r>
              <a:rPr lang="en-US" dirty="0"/>
              <a:t>Why Regression?</a:t>
            </a:r>
          </a:p>
          <a:p>
            <a:pPr>
              <a:buFont typeface="Arial" panose="020B0604020202020204" pitchFamily="34" charset="0"/>
              <a:buChar char="•"/>
            </a:pPr>
            <a:r>
              <a:rPr lang="en-US" dirty="0"/>
              <a:t>Identifies key predictors of accident severity and casualty numbers.</a:t>
            </a:r>
          </a:p>
          <a:p>
            <a:pPr>
              <a:buFont typeface="Arial" panose="020B0604020202020204" pitchFamily="34" charset="0"/>
              <a:buChar char="•"/>
            </a:pPr>
            <a:r>
              <a:rPr lang="en-US" dirty="0"/>
              <a:t>Helps validate trends seen in descriptive statistics.</a:t>
            </a:r>
          </a:p>
          <a:p>
            <a:pPr>
              <a:buFont typeface="Arial" panose="020B0604020202020204" pitchFamily="34" charset="0"/>
              <a:buChar char="•"/>
            </a:pPr>
            <a:r>
              <a:rPr lang="en-US" dirty="0"/>
              <a:t>Provides a data-driven approach to shaping road safety policies.</a:t>
            </a:r>
          </a:p>
          <a:p>
            <a:endParaRPr lang="en-US" dirty="0"/>
          </a:p>
        </p:txBody>
      </p:sp>
      <p:pic>
        <p:nvPicPr>
          <p:cNvPr id="8" name="Picture 7">
            <a:extLst>
              <a:ext uri="{FF2B5EF4-FFF2-40B4-BE49-F238E27FC236}">
                <a16:creationId xmlns:a16="http://schemas.microsoft.com/office/drawing/2014/main" id="{25DDC69F-43C0-77B8-F8DE-C5DA80B143B7}"/>
              </a:ext>
            </a:extLst>
          </p:cNvPr>
          <p:cNvPicPr>
            <a:picLocks noChangeAspect="1"/>
          </p:cNvPicPr>
          <p:nvPr/>
        </p:nvPicPr>
        <p:blipFill>
          <a:blip r:embed="rId3"/>
          <a:stretch>
            <a:fillRect/>
          </a:stretch>
        </p:blipFill>
        <p:spPr>
          <a:xfrm>
            <a:off x="7094464" y="2955729"/>
            <a:ext cx="4570231" cy="1771719"/>
          </a:xfrm>
          <a:prstGeom prst="rect">
            <a:avLst/>
          </a:prstGeom>
        </p:spPr>
      </p:pic>
    </p:spTree>
    <p:extLst>
      <p:ext uri="{BB962C8B-B14F-4D97-AF65-F5344CB8AC3E}">
        <p14:creationId xmlns:p14="http://schemas.microsoft.com/office/powerpoint/2010/main" val="2288566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66DD0-F06C-57D3-4DBE-A96BF0FC5F9A}"/>
              </a:ext>
            </a:extLst>
          </p:cNvPr>
          <p:cNvSpPr>
            <a:spLocks noGrp="1"/>
          </p:cNvSpPr>
          <p:nvPr>
            <p:ph type="title"/>
          </p:nvPr>
        </p:nvSpPr>
        <p:spPr/>
        <p:txBody>
          <a:bodyPr/>
          <a:lstStyle/>
          <a:p>
            <a:r>
              <a:rPr lang="en-US" dirty="0"/>
              <a:t>Filtering Key Influencers for Accurate Regression Analysis</a:t>
            </a:r>
          </a:p>
        </p:txBody>
      </p:sp>
      <p:sp>
        <p:nvSpPr>
          <p:cNvPr id="3" name="Content Placeholder 2">
            <a:extLst>
              <a:ext uri="{FF2B5EF4-FFF2-40B4-BE49-F238E27FC236}">
                <a16:creationId xmlns:a16="http://schemas.microsoft.com/office/drawing/2014/main" id="{E9926800-97D8-CEA5-6D53-3F1AA63657B3}"/>
              </a:ext>
            </a:extLst>
          </p:cNvPr>
          <p:cNvSpPr>
            <a:spLocks noGrp="1"/>
          </p:cNvSpPr>
          <p:nvPr>
            <p:ph idx="1"/>
          </p:nvPr>
        </p:nvSpPr>
        <p:spPr>
          <a:xfrm>
            <a:off x="1024128" y="2286000"/>
            <a:ext cx="5349240" cy="2889115"/>
          </a:xfrm>
        </p:spPr>
        <p:txBody>
          <a:bodyPr>
            <a:normAutofit fontScale="85000" lnSpcReduction="20000"/>
          </a:bodyPr>
          <a:lstStyle/>
          <a:p>
            <a:r>
              <a:rPr lang="en-US" dirty="0"/>
              <a:t>Description:</a:t>
            </a:r>
          </a:p>
          <a:p>
            <a:pPr>
              <a:buFont typeface="Arial" panose="020B0604020202020204" pitchFamily="34" charset="0"/>
              <a:buChar char="•"/>
            </a:pPr>
            <a:r>
              <a:rPr lang="en-US" dirty="0"/>
              <a:t>To refine our model, we exclude variables that don’t contribute to accidents (e.g., Index, Latitude, Longitude).</a:t>
            </a:r>
          </a:p>
          <a:p>
            <a:pPr>
              <a:buFont typeface="Arial" panose="020B0604020202020204" pitchFamily="34" charset="0"/>
              <a:buChar char="•"/>
            </a:pPr>
            <a:r>
              <a:rPr lang="en-US" dirty="0"/>
              <a:t>This ensures we focus on relevant factors like casualties, road type, and urban vs. rural classification.</a:t>
            </a:r>
          </a:p>
          <a:p>
            <a:r>
              <a:rPr lang="en-US" dirty="0"/>
              <a:t>Takeaway:</a:t>
            </a:r>
          </a:p>
          <a:p>
            <a:pPr>
              <a:buFont typeface="Arial" panose="020B0604020202020204" pitchFamily="34" charset="0"/>
              <a:buChar char="•"/>
            </a:pPr>
            <a:r>
              <a:rPr lang="en-US" dirty="0"/>
              <a:t>The regression model is built on the most influential factors affecting accident severity.</a:t>
            </a:r>
          </a:p>
          <a:p>
            <a:endParaRPr lang="en-US" dirty="0"/>
          </a:p>
        </p:txBody>
      </p:sp>
      <p:pic>
        <p:nvPicPr>
          <p:cNvPr id="6" name="Picture 5">
            <a:extLst>
              <a:ext uri="{FF2B5EF4-FFF2-40B4-BE49-F238E27FC236}">
                <a16:creationId xmlns:a16="http://schemas.microsoft.com/office/drawing/2014/main" id="{0471370D-EB3F-21BD-5C39-DFFAE26F5451}"/>
              </a:ext>
            </a:extLst>
          </p:cNvPr>
          <p:cNvPicPr>
            <a:picLocks noChangeAspect="1"/>
          </p:cNvPicPr>
          <p:nvPr/>
        </p:nvPicPr>
        <p:blipFill>
          <a:blip r:embed="rId3"/>
          <a:stretch>
            <a:fillRect/>
          </a:stretch>
        </p:blipFill>
        <p:spPr>
          <a:xfrm>
            <a:off x="7102630" y="2084832"/>
            <a:ext cx="3641570" cy="37007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88178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82C6F-9393-5AA3-3934-6B63496F6C90}"/>
              </a:ext>
            </a:extLst>
          </p:cNvPr>
          <p:cNvSpPr>
            <a:spLocks noGrp="1"/>
          </p:cNvSpPr>
          <p:nvPr>
            <p:ph type="title"/>
          </p:nvPr>
        </p:nvSpPr>
        <p:spPr/>
        <p:txBody>
          <a:bodyPr/>
          <a:lstStyle/>
          <a:p>
            <a:r>
              <a:rPr lang="en-US" dirty="0"/>
              <a:t>Model Accuracy and Key Predictors of Accident Severity</a:t>
            </a:r>
          </a:p>
        </p:txBody>
      </p:sp>
      <p:sp>
        <p:nvSpPr>
          <p:cNvPr id="6" name="TextBox 5">
            <a:extLst>
              <a:ext uri="{FF2B5EF4-FFF2-40B4-BE49-F238E27FC236}">
                <a16:creationId xmlns:a16="http://schemas.microsoft.com/office/drawing/2014/main" id="{E1B4B5D9-4DF7-AC17-638F-322BEF1BB728}"/>
              </a:ext>
            </a:extLst>
          </p:cNvPr>
          <p:cNvSpPr txBox="1"/>
          <p:nvPr/>
        </p:nvSpPr>
        <p:spPr>
          <a:xfrm>
            <a:off x="506130" y="2345507"/>
            <a:ext cx="5163150" cy="4247317"/>
          </a:xfrm>
          <a:prstGeom prst="rect">
            <a:avLst/>
          </a:prstGeom>
          <a:noFill/>
        </p:spPr>
        <p:txBody>
          <a:bodyPr wrap="square" rtlCol="0">
            <a:spAutoFit/>
          </a:bodyPr>
          <a:lstStyle/>
          <a:p>
            <a:pPr>
              <a:buNone/>
            </a:pPr>
            <a:r>
              <a:rPr lang="en-US" dirty="0"/>
              <a:t>Description:</a:t>
            </a:r>
          </a:p>
          <a:p>
            <a:pPr>
              <a:buFont typeface="Arial" panose="020B0604020202020204" pitchFamily="34" charset="0"/>
              <a:buChar char="•"/>
            </a:pPr>
            <a:r>
              <a:rPr lang="en-US" dirty="0"/>
              <a:t>The regression model shows a Root Mean Square Error (RMSE) of 0.88 with 99.88% prediction confidence, indicating a strong and reliable model.</a:t>
            </a:r>
          </a:p>
          <a:p>
            <a:pPr>
              <a:buFont typeface="Arial" panose="020B0604020202020204" pitchFamily="34" charset="0"/>
              <a:buChar char="•"/>
            </a:pPr>
            <a:r>
              <a:rPr lang="en-US" dirty="0"/>
              <a:t>The most significant predictor of the number of vehicles involved in an accident is Number of Vehicles (40.45%), followed by Urban or Rural Area (25.44%).</a:t>
            </a:r>
          </a:p>
          <a:p>
            <a:pPr>
              <a:buFont typeface="Arial" panose="020B0604020202020204" pitchFamily="34" charset="0"/>
              <a:buChar char="•"/>
            </a:pPr>
            <a:r>
              <a:rPr lang="en-US" dirty="0"/>
              <a:t>Other relevant factors include Light Conditions, District Area, and Road Type.</a:t>
            </a:r>
          </a:p>
          <a:p>
            <a:pPr>
              <a:buNone/>
            </a:pPr>
            <a:r>
              <a:rPr lang="en-US" dirty="0"/>
              <a:t>Takeaway:</a:t>
            </a:r>
          </a:p>
          <a:p>
            <a:pPr>
              <a:buFont typeface="Arial" panose="020B0604020202020204" pitchFamily="34" charset="0"/>
              <a:buChar char="•"/>
            </a:pPr>
            <a:r>
              <a:rPr lang="en-US" dirty="0"/>
              <a:t>Urban or rural location has a notable influence on the number of vehicles involved, suggesting different accident dynamics between dense city traffic and open rural roads.</a:t>
            </a:r>
          </a:p>
          <a:p>
            <a:endParaRPr lang="en-US" dirty="0"/>
          </a:p>
        </p:txBody>
      </p:sp>
      <p:pic>
        <p:nvPicPr>
          <p:cNvPr id="10" name="Content Placeholder 9">
            <a:extLst>
              <a:ext uri="{FF2B5EF4-FFF2-40B4-BE49-F238E27FC236}">
                <a16:creationId xmlns:a16="http://schemas.microsoft.com/office/drawing/2014/main" id="{808DC687-4001-E66A-435F-E4E930E63DE0}"/>
              </a:ext>
            </a:extLst>
          </p:cNvPr>
          <p:cNvPicPr>
            <a:picLocks noGrp="1" noChangeAspect="1"/>
          </p:cNvPicPr>
          <p:nvPr>
            <p:ph idx="1"/>
          </p:nvPr>
        </p:nvPicPr>
        <p:blipFill>
          <a:blip r:embed="rId3"/>
          <a:stretch>
            <a:fillRect/>
          </a:stretch>
        </p:blipFill>
        <p:spPr>
          <a:xfrm>
            <a:off x="6307838" y="2580830"/>
            <a:ext cx="5511800" cy="3378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415278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EC595-2FB3-ACA8-8668-F4DEB4E01BB7}"/>
              </a:ext>
            </a:extLst>
          </p:cNvPr>
          <p:cNvSpPr>
            <a:spLocks noGrp="1"/>
          </p:cNvSpPr>
          <p:nvPr>
            <p:ph type="title"/>
          </p:nvPr>
        </p:nvSpPr>
        <p:spPr/>
        <p:txBody>
          <a:bodyPr/>
          <a:lstStyle/>
          <a:p>
            <a:r>
              <a:rPr lang="en-US" dirty="0"/>
              <a:t>How Well Does Our Model Predict Accident Severity?</a:t>
            </a:r>
          </a:p>
        </p:txBody>
      </p:sp>
      <p:sp>
        <p:nvSpPr>
          <p:cNvPr id="3" name="Content Placeholder 2">
            <a:extLst>
              <a:ext uri="{FF2B5EF4-FFF2-40B4-BE49-F238E27FC236}">
                <a16:creationId xmlns:a16="http://schemas.microsoft.com/office/drawing/2014/main" id="{693FED2B-48FD-17E7-3B00-F6875FFA436C}"/>
              </a:ext>
            </a:extLst>
          </p:cNvPr>
          <p:cNvSpPr>
            <a:spLocks noGrp="1"/>
          </p:cNvSpPr>
          <p:nvPr>
            <p:ph idx="1"/>
          </p:nvPr>
        </p:nvSpPr>
        <p:spPr>
          <a:xfrm>
            <a:off x="1024129" y="2286000"/>
            <a:ext cx="3431140" cy="3171217"/>
          </a:xfrm>
        </p:spPr>
        <p:txBody>
          <a:bodyPr>
            <a:normAutofit fontScale="85000" lnSpcReduction="20000"/>
          </a:bodyPr>
          <a:lstStyle/>
          <a:p>
            <a:r>
              <a:rPr lang="en-US" dirty="0"/>
              <a:t>Description:</a:t>
            </a:r>
          </a:p>
          <a:p>
            <a:pPr>
              <a:buFont typeface="Arial" panose="020B0604020202020204" pitchFamily="34" charset="0"/>
              <a:buChar char="•"/>
            </a:pPr>
            <a:r>
              <a:rPr lang="en-US" dirty="0"/>
              <a:t>The model closely follows actual accident severity trends.</a:t>
            </a:r>
          </a:p>
          <a:p>
            <a:pPr>
              <a:buFont typeface="Arial" panose="020B0604020202020204" pitchFamily="34" charset="0"/>
              <a:buChar char="•"/>
            </a:pPr>
            <a:r>
              <a:rPr lang="en-US" dirty="0"/>
              <a:t>Error margins remain consistent, meaning the model is reliable for evaluating accident risk factors.</a:t>
            </a:r>
          </a:p>
          <a:p>
            <a:r>
              <a:rPr lang="en-US" dirty="0"/>
              <a:t>Takeaway:</a:t>
            </a:r>
          </a:p>
          <a:p>
            <a:pPr>
              <a:buFont typeface="Arial" panose="020B0604020202020204" pitchFamily="34" charset="0"/>
              <a:buChar char="•"/>
            </a:pPr>
            <a:r>
              <a:rPr lang="en-US" dirty="0"/>
              <a:t>The model can be used to understand future accident severity trends based on rural vs. urban characteristics.</a:t>
            </a:r>
          </a:p>
          <a:p>
            <a:endParaRPr lang="en-US" dirty="0"/>
          </a:p>
        </p:txBody>
      </p:sp>
      <p:pic>
        <p:nvPicPr>
          <p:cNvPr id="4" name="Picture 3">
            <a:extLst>
              <a:ext uri="{FF2B5EF4-FFF2-40B4-BE49-F238E27FC236}">
                <a16:creationId xmlns:a16="http://schemas.microsoft.com/office/drawing/2014/main" id="{8B31952F-D30B-EA34-7904-12A18558AABB}"/>
              </a:ext>
            </a:extLst>
          </p:cNvPr>
          <p:cNvPicPr>
            <a:picLocks noChangeAspect="1"/>
          </p:cNvPicPr>
          <p:nvPr/>
        </p:nvPicPr>
        <p:blipFill>
          <a:blip r:embed="rId3"/>
          <a:stretch>
            <a:fillRect/>
          </a:stretch>
        </p:blipFill>
        <p:spPr>
          <a:xfrm>
            <a:off x="4994013" y="2587752"/>
            <a:ext cx="6749694" cy="25041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043233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81A4F-4CB3-1335-F58D-5DC7C44D9F4D}"/>
              </a:ext>
            </a:extLst>
          </p:cNvPr>
          <p:cNvSpPr>
            <a:spLocks noGrp="1"/>
          </p:cNvSpPr>
          <p:nvPr>
            <p:ph type="title"/>
          </p:nvPr>
        </p:nvSpPr>
        <p:spPr/>
        <p:txBody>
          <a:bodyPr/>
          <a:lstStyle/>
          <a:p>
            <a:r>
              <a:rPr lang="en-US" dirty="0"/>
              <a:t>How Location (District Area) Affects Accident Severity</a:t>
            </a:r>
          </a:p>
        </p:txBody>
      </p:sp>
      <p:sp>
        <p:nvSpPr>
          <p:cNvPr id="3" name="Content Placeholder 2">
            <a:extLst>
              <a:ext uri="{FF2B5EF4-FFF2-40B4-BE49-F238E27FC236}">
                <a16:creationId xmlns:a16="http://schemas.microsoft.com/office/drawing/2014/main" id="{07FBD0C2-C208-F0B9-465F-F215DE0C944A}"/>
              </a:ext>
            </a:extLst>
          </p:cNvPr>
          <p:cNvSpPr>
            <a:spLocks noGrp="1"/>
          </p:cNvSpPr>
          <p:nvPr>
            <p:ph idx="1"/>
          </p:nvPr>
        </p:nvSpPr>
        <p:spPr>
          <a:xfrm>
            <a:off x="703116" y="2790696"/>
            <a:ext cx="2896118" cy="2850204"/>
          </a:xfrm>
        </p:spPr>
        <p:txBody>
          <a:bodyPr>
            <a:normAutofit fontScale="70000" lnSpcReduction="20000"/>
          </a:bodyPr>
          <a:lstStyle/>
          <a:p>
            <a:r>
              <a:rPr lang="en-US" dirty="0"/>
              <a:t>Description:</a:t>
            </a:r>
          </a:p>
          <a:p>
            <a:pPr>
              <a:buFont typeface="Arial" panose="020B0604020202020204" pitchFamily="34" charset="0"/>
              <a:buChar char="•"/>
            </a:pPr>
            <a:r>
              <a:rPr lang="en-US" dirty="0"/>
              <a:t>Some districts have greater accident severities than others.</a:t>
            </a:r>
          </a:p>
          <a:p>
            <a:pPr>
              <a:buFont typeface="Arial" panose="020B0604020202020204" pitchFamily="34" charset="0"/>
              <a:buChar char="•"/>
            </a:pPr>
            <a:r>
              <a:rPr lang="en-US" dirty="0"/>
              <a:t>Rural areas may have higher severity per accident, while urban areas may have more frequent but lower-severity accidents.</a:t>
            </a:r>
          </a:p>
          <a:p>
            <a:r>
              <a:rPr lang="en-US" dirty="0"/>
              <a:t>Takeaway:</a:t>
            </a:r>
          </a:p>
          <a:p>
            <a:pPr>
              <a:buFont typeface="Arial" panose="020B0604020202020204" pitchFamily="34" charset="0"/>
              <a:buChar char="•"/>
            </a:pPr>
            <a:r>
              <a:rPr lang="en-US" dirty="0"/>
              <a:t>District-based safety interventions could help reduce severe accidents in rural regions.</a:t>
            </a:r>
          </a:p>
          <a:p>
            <a:endParaRPr lang="en-US" dirty="0"/>
          </a:p>
        </p:txBody>
      </p:sp>
      <p:pic>
        <p:nvPicPr>
          <p:cNvPr id="4" name="Picture 3">
            <a:extLst>
              <a:ext uri="{FF2B5EF4-FFF2-40B4-BE49-F238E27FC236}">
                <a16:creationId xmlns:a16="http://schemas.microsoft.com/office/drawing/2014/main" id="{BE69D5F5-FC01-C62A-4E9F-90D7A5201EF4}"/>
              </a:ext>
            </a:extLst>
          </p:cNvPr>
          <p:cNvPicPr>
            <a:picLocks noChangeAspect="1"/>
          </p:cNvPicPr>
          <p:nvPr/>
        </p:nvPicPr>
        <p:blipFill>
          <a:blip r:embed="rId2"/>
          <a:stretch>
            <a:fillRect/>
          </a:stretch>
        </p:blipFill>
        <p:spPr>
          <a:xfrm>
            <a:off x="4167631" y="3063240"/>
            <a:ext cx="7491947" cy="22151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728424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0F9CF-21AD-3761-0736-D1A6BA702054}"/>
              </a:ext>
            </a:extLst>
          </p:cNvPr>
          <p:cNvSpPr>
            <a:spLocks noGrp="1"/>
          </p:cNvSpPr>
          <p:nvPr>
            <p:ph type="title"/>
          </p:nvPr>
        </p:nvSpPr>
        <p:spPr/>
        <p:txBody>
          <a:bodyPr>
            <a:normAutofit fontScale="90000"/>
          </a:bodyPr>
          <a:lstStyle/>
          <a:p>
            <a:r>
              <a:rPr lang="en-US" b="1"/>
              <a:t>Grouped Category Influence on Accidents</a:t>
            </a:r>
            <a:br>
              <a:rPr lang="en-US" b="1"/>
            </a:br>
            <a:endParaRPr lang="en-US" dirty="0"/>
          </a:p>
        </p:txBody>
      </p:sp>
      <p:sp>
        <p:nvSpPr>
          <p:cNvPr id="6" name="TextBox 5">
            <a:extLst>
              <a:ext uri="{FF2B5EF4-FFF2-40B4-BE49-F238E27FC236}">
                <a16:creationId xmlns:a16="http://schemas.microsoft.com/office/drawing/2014/main" id="{3101DC02-0A6A-BFFB-CACA-9EDB0C0FA5BD}"/>
              </a:ext>
            </a:extLst>
          </p:cNvPr>
          <p:cNvSpPr txBox="1"/>
          <p:nvPr/>
        </p:nvSpPr>
        <p:spPr>
          <a:xfrm>
            <a:off x="1225331" y="4899393"/>
            <a:ext cx="9885207" cy="1754326"/>
          </a:xfrm>
          <a:prstGeom prst="rect">
            <a:avLst/>
          </a:prstGeom>
          <a:noFill/>
        </p:spPr>
        <p:txBody>
          <a:bodyPr wrap="none" rtlCol="0">
            <a:spAutoFit/>
          </a:bodyPr>
          <a:lstStyle/>
          <a:p>
            <a:r>
              <a:rPr lang="en-US"/>
              <a:t>Description:</a:t>
            </a:r>
          </a:p>
          <a:p>
            <a:pPr>
              <a:buFont typeface="Arial" panose="020B0604020202020204" pitchFamily="34" charset="0"/>
              <a:buChar char="•"/>
            </a:pPr>
            <a:r>
              <a:rPr lang="en-US"/>
              <a:t>The grouped category analysis shows which regions are more prone to severe accidents.</a:t>
            </a:r>
          </a:p>
          <a:p>
            <a:pPr>
              <a:buFont typeface="Arial" panose="020B0604020202020204" pitchFamily="34" charset="0"/>
              <a:buChar char="•"/>
            </a:pPr>
            <a:r>
              <a:rPr lang="en-US"/>
              <a:t>Urban areas contribute more frequent accidents, while rural areas show a trend of higher severity.</a:t>
            </a:r>
          </a:p>
          <a:p>
            <a:r>
              <a:rPr lang="en-US"/>
              <a:t>Takeaway:</a:t>
            </a:r>
          </a:p>
          <a:p>
            <a:pPr>
              <a:buFont typeface="Arial" panose="020B0604020202020204" pitchFamily="34" charset="0"/>
              <a:buChar char="•"/>
            </a:pPr>
            <a:r>
              <a:rPr lang="en-US"/>
              <a:t>The rural-urban divide in accident severity may require different safety strategies for each area type.</a:t>
            </a:r>
          </a:p>
          <a:p>
            <a:endParaRPr lang="en-US" dirty="0"/>
          </a:p>
        </p:txBody>
      </p:sp>
      <p:pic>
        <p:nvPicPr>
          <p:cNvPr id="10" name="Content Placeholder 9">
            <a:extLst>
              <a:ext uri="{FF2B5EF4-FFF2-40B4-BE49-F238E27FC236}">
                <a16:creationId xmlns:a16="http://schemas.microsoft.com/office/drawing/2014/main" id="{1D503A9E-A569-42D4-61FD-3A90A4976C94}"/>
              </a:ext>
            </a:extLst>
          </p:cNvPr>
          <p:cNvPicPr>
            <a:picLocks noGrp="1" noChangeAspect="1"/>
          </p:cNvPicPr>
          <p:nvPr>
            <p:ph idx="1"/>
          </p:nvPr>
        </p:nvPicPr>
        <p:blipFill>
          <a:blip r:embed="rId2"/>
          <a:stretch>
            <a:fillRect/>
          </a:stretch>
        </p:blipFill>
        <p:spPr>
          <a:xfrm>
            <a:off x="2282069" y="1958607"/>
            <a:ext cx="7465392" cy="27194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03747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22CF1-04FA-FA0A-37B0-356188CF99B8}"/>
              </a:ext>
            </a:extLst>
          </p:cNvPr>
          <p:cNvSpPr>
            <a:spLocks noGrp="1"/>
          </p:cNvSpPr>
          <p:nvPr>
            <p:ph type="title"/>
          </p:nvPr>
        </p:nvSpPr>
        <p:spPr/>
        <p:txBody>
          <a:bodyPr/>
          <a:lstStyle/>
          <a:p>
            <a:r>
              <a:rPr lang="en-US" dirty="0"/>
              <a:t>SAP Analytics Cloud: Regression</a:t>
            </a:r>
          </a:p>
        </p:txBody>
      </p:sp>
      <p:sp>
        <p:nvSpPr>
          <p:cNvPr id="3" name="Content Placeholder 2">
            <a:extLst>
              <a:ext uri="{FF2B5EF4-FFF2-40B4-BE49-F238E27FC236}">
                <a16:creationId xmlns:a16="http://schemas.microsoft.com/office/drawing/2014/main" id="{B218822E-CB15-59E5-6C9A-565ECC806D53}"/>
              </a:ext>
            </a:extLst>
          </p:cNvPr>
          <p:cNvSpPr>
            <a:spLocks noGrp="1"/>
          </p:cNvSpPr>
          <p:nvPr>
            <p:ph idx="1"/>
          </p:nvPr>
        </p:nvSpPr>
        <p:spPr>
          <a:xfrm>
            <a:off x="1024128" y="2286000"/>
            <a:ext cx="10422805" cy="914400"/>
          </a:xfrm>
        </p:spPr>
        <p:txBody>
          <a:bodyPr/>
          <a:lstStyle/>
          <a:p>
            <a:r>
              <a:rPr lang="en-US" dirty="0">
                <a:hlinkClick r:id="rId3"/>
              </a:rPr>
              <a:t>SAP Link</a:t>
            </a:r>
            <a:endParaRPr lang="en-US" u="sng" dirty="0"/>
          </a:p>
        </p:txBody>
      </p:sp>
    </p:spTree>
    <p:extLst>
      <p:ext uri="{BB962C8B-B14F-4D97-AF65-F5344CB8AC3E}">
        <p14:creationId xmlns:p14="http://schemas.microsoft.com/office/powerpoint/2010/main" val="2404271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2E265-EFE5-E92E-B74F-53047B130947}"/>
              </a:ext>
            </a:extLst>
          </p:cNvPr>
          <p:cNvSpPr>
            <a:spLocks noGrp="1"/>
          </p:cNvSpPr>
          <p:nvPr>
            <p:ph type="title"/>
          </p:nvPr>
        </p:nvSpPr>
        <p:spPr/>
        <p:txBody>
          <a:bodyPr/>
          <a:lstStyle/>
          <a:p>
            <a:r>
              <a:rPr lang="en-US" dirty="0"/>
              <a:t>Understanding Rural vs. Urban Traffic Accidents</a:t>
            </a:r>
          </a:p>
        </p:txBody>
      </p:sp>
      <p:sp>
        <p:nvSpPr>
          <p:cNvPr id="3" name="Content Placeholder 2">
            <a:extLst>
              <a:ext uri="{FF2B5EF4-FFF2-40B4-BE49-F238E27FC236}">
                <a16:creationId xmlns:a16="http://schemas.microsoft.com/office/drawing/2014/main" id="{F0501645-21A4-D683-EC7C-13871049EE08}"/>
              </a:ext>
            </a:extLst>
          </p:cNvPr>
          <p:cNvSpPr>
            <a:spLocks noGrp="1"/>
          </p:cNvSpPr>
          <p:nvPr>
            <p:ph idx="1"/>
          </p:nvPr>
        </p:nvSpPr>
        <p:spPr>
          <a:xfrm>
            <a:off x="1024128" y="2286000"/>
            <a:ext cx="10444783" cy="4114800"/>
          </a:xfrm>
        </p:spPr>
        <p:txBody>
          <a:bodyPr>
            <a:normAutofit fontScale="85000" lnSpcReduction="20000"/>
          </a:bodyPr>
          <a:lstStyle/>
          <a:p>
            <a:r>
              <a:rPr lang="en-US" b="1" dirty="0"/>
              <a:t>What We Found:</a:t>
            </a:r>
          </a:p>
          <a:p>
            <a:pPr>
              <a:buFont typeface="Arial" panose="020B0604020202020204" pitchFamily="34" charset="0"/>
              <a:buChar char="•"/>
            </a:pPr>
            <a:r>
              <a:rPr lang="en-US" dirty="0"/>
              <a:t>Most accidents occur in fine weather, suggesting driver behavior is a major factor.</a:t>
            </a:r>
          </a:p>
          <a:p>
            <a:pPr>
              <a:buFont typeface="Arial" panose="020B0604020202020204" pitchFamily="34" charset="0"/>
              <a:buChar char="•"/>
            </a:pPr>
            <a:r>
              <a:rPr lang="en-US" dirty="0"/>
              <a:t>Rain increases accident risk, with urban areas having more crashes but rural roads experiencing higher severity.</a:t>
            </a:r>
          </a:p>
          <a:p>
            <a:pPr>
              <a:buFont typeface="Arial" panose="020B0604020202020204" pitchFamily="34" charset="0"/>
              <a:buChar char="•"/>
            </a:pPr>
            <a:r>
              <a:rPr lang="en-US" dirty="0"/>
              <a:t>Serious and fatal accidents are more common in rural areas, likely due to road conditions and emergency response times.</a:t>
            </a:r>
          </a:p>
          <a:p>
            <a:pPr>
              <a:buFont typeface="Arial" panose="020B0604020202020204" pitchFamily="34" charset="0"/>
              <a:buChar char="•"/>
            </a:pPr>
            <a:r>
              <a:rPr lang="en-US" dirty="0"/>
              <a:t>Regression analysis confirmed that number of casualties, road type, and light conditions are key predictors of accident severity.</a:t>
            </a:r>
          </a:p>
          <a:p>
            <a:r>
              <a:rPr lang="en-US" b="1" dirty="0"/>
              <a:t>Why This Matters:</a:t>
            </a:r>
          </a:p>
          <a:p>
            <a:pPr>
              <a:buFont typeface="Arial" panose="020B0604020202020204" pitchFamily="34" charset="0"/>
              <a:buChar char="•"/>
            </a:pPr>
            <a:r>
              <a:rPr lang="en-US" dirty="0"/>
              <a:t>Urban areas need congestion management and accident prevention strategies.</a:t>
            </a:r>
          </a:p>
          <a:p>
            <a:pPr>
              <a:buFont typeface="Arial" panose="020B0604020202020204" pitchFamily="34" charset="0"/>
              <a:buChar char="•"/>
            </a:pPr>
            <a:r>
              <a:rPr lang="en-US" dirty="0"/>
              <a:t>Rural areas require better emergency response and road infrastructure improvements.</a:t>
            </a:r>
          </a:p>
          <a:p>
            <a:pPr>
              <a:buFont typeface="Arial" panose="020B0604020202020204" pitchFamily="34" charset="0"/>
              <a:buChar char="•"/>
            </a:pPr>
            <a:r>
              <a:rPr lang="en-US" dirty="0"/>
              <a:t>A data-driven approach can help shape targeted traffic safety policies.</a:t>
            </a:r>
          </a:p>
          <a:p>
            <a:endParaRPr lang="en-US" dirty="0"/>
          </a:p>
        </p:txBody>
      </p:sp>
    </p:spTree>
    <p:extLst>
      <p:ext uri="{BB962C8B-B14F-4D97-AF65-F5344CB8AC3E}">
        <p14:creationId xmlns:p14="http://schemas.microsoft.com/office/powerpoint/2010/main" val="1253701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D96A8-715A-11B7-C6FB-B3508CBA5C3E}"/>
              </a:ext>
            </a:extLst>
          </p:cNvPr>
          <p:cNvSpPr>
            <a:spLocks noGrp="1"/>
          </p:cNvSpPr>
          <p:nvPr>
            <p:ph type="title"/>
          </p:nvPr>
        </p:nvSpPr>
        <p:spPr/>
        <p:txBody>
          <a:bodyPr/>
          <a:lstStyle/>
          <a:p>
            <a:r>
              <a:rPr lang="en-US" dirty="0"/>
              <a:t>Improving Road Safety Based on Data Insights</a:t>
            </a:r>
          </a:p>
        </p:txBody>
      </p:sp>
      <p:sp>
        <p:nvSpPr>
          <p:cNvPr id="3" name="Content Placeholder 2">
            <a:extLst>
              <a:ext uri="{FF2B5EF4-FFF2-40B4-BE49-F238E27FC236}">
                <a16:creationId xmlns:a16="http://schemas.microsoft.com/office/drawing/2014/main" id="{81C744D8-028C-217C-66DD-C013DE760C04}"/>
              </a:ext>
            </a:extLst>
          </p:cNvPr>
          <p:cNvSpPr>
            <a:spLocks noGrp="1"/>
          </p:cNvSpPr>
          <p:nvPr>
            <p:ph idx="1"/>
          </p:nvPr>
        </p:nvSpPr>
        <p:spPr/>
        <p:txBody>
          <a:bodyPr>
            <a:normAutofit fontScale="92500" lnSpcReduction="20000"/>
          </a:bodyPr>
          <a:lstStyle/>
          <a:p>
            <a:r>
              <a:rPr lang="en-US" b="1" dirty="0"/>
              <a:t>For Urban Areas:</a:t>
            </a:r>
            <a:endParaRPr lang="en-US" dirty="0"/>
          </a:p>
          <a:p>
            <a:pPr>
              <a:buFont typeface="Arial" panose="020B0604020202020204" pitchFamily="34" charset="0"/>
              <a:buChar char="•"/>
            </a:pPr>
            <a:r>
              <a:rPr lang="en-US" dirty="0"/>
              <a:t>Implement traffic control measures to reduce congestion-related crashes.</a:t>
            </a:r>
          </a:p>
          <a:p>
            <a:pPr>
              <a:buFont typeface="Arial" panose="020B0604020202020204" pitchFamily="34" charset="0"/>
              <a:buChar char="•"/>
            </a:pPr>
            <a:r>
              <a:rPr lang="en-US" dirty="0"/>
              <a:t>Improve road design for wet-weather driving.</a:t>
            </a:r>
          </a:p>
          <a:p>
            <a:r>
              <a:rPr lang="en-US" b="1" dirty="0"/>
              <a:t>For Rural Areas:</a:t>
            </a:r>
            <a:endParaRPr lang="en-US" dirty="0"/>
          </a:p>
          <a:p>
            <a:pPr>
              <a:buFont typeface="Arial" panose="020B0604020202020204" pitchFamily="34" charset="0"/>
              <a:buChar char="•"/>
            </a:pPr>
            <a:r>
              <a:rPr lang="en-US" dirty="0"/>
              <a:t>Enhance emergency response times and road infrastructure.</a:t>
            </a:r>
          </a:p>
          <a:p>
            <a:pPr>
              <a:buFont typeface="Arial" panose="020B0604020202020204" pitchFamily="34" charset="0"/>
              <a:buChar char="•"/>
            </a:pPr>
            <a:r>
              <a:rPr lang="en-US" dirty="0"/>
              <a:t>Increase lighting and signage for hazardous conditions.</a:t>
            </a:r>
          </a:p>
          <a:p>
            <a:r>
              <a:rPr lang="en-US" b="1" dirty="0"/>
              <a:t>Next Steps:</a:t>
            </a:r>
            <a:endParaRPr lang="en-US" dirty="0"/>
          </a:p>
          <a:p>
            <a:pPr>
              <a:buFont typeface="Arial" panose="020B0604020202020204" pitchFamily="34" charset="0"/>
              <a:buChar char="•"/>
            </a:pPr>
            <a:r>
              <a:rPr lang="en-US" dirty="0"/>
              <a:t>Expand predictive modeling to include driver behavior and road structure data.</a:t>
            </a:r>
          </a:p>
          <a:p>
            <a:pPr>
              <a:buFont typeface="Arial" panose="020B0604020202020204" pitchFamily="34" charset="0"/>
              <a:buChar char="•"/>
            </a:pPr>
            <a:r>
              <a:rPr lang="en-US" dirty="0"/>
              <a:t>Develop targeted policy recommendations for improving road safety.</a:t>
            </a:r>
          </a:p>
          <a:p>
            <a:pPr>
              <a:buFont typeface="Arial" panose="020B0604020202020204" pitchFamily="34" charset="0"/>
              <a:buChar char="•"/>
            </a:pPr>
            <a:r>
              <a:rPr lang="en-US" dirty="0"/>
              <a:t>Conduct further research to analyze long-term trends and accident prevention strategies.</a:t>
            </a:r>
          </a:p>
          <a:p>
            <a:endParaRPr lang="en-US" dirty="0"/>
          </a:p>
        </p:txBody>
      </p:sp>
    </p:spTree>
    <p:extLst>
      <p:ext uri="{BB962C8B-B14F-4D97-AF65-F5344CB8AC3E}">
        <p14:creationId xmlns:p14="http://schemas.microsoft.com/office/powerpoint/2010/main" val="4094220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78D9F-EA26-68DC-B72B-1C079645CCD1}"/>
              </a:ext>
            </a:extLst>
          </p:cNvPr>
          <p:cNvSpPr>
            <a:spLocks noGrp="1"/>
          </p:cNvSpPr>
          <p:nvPr>
            <p:ph type="title"/>
          </p:nvPr>
        </p:nvSpPr>
        <p:spPr/>
        <p:txBody>
          <a:bodyPr/>
          <a:lstStyle/>
          <a:p>
            <a:r>
              <a:rPr lang="en-US" dirty="0"/>
              <a:t>Data and Objective</a:t>
            </a:r>
          </a:p>
        </p:txBody>
      </p:sp>
      <p:sp>
        <p:nvSpPr>
          <p:cNvPr id="3" name="Content Placeholder 2">
            <a:extLst>
              <a:ext uri="{FF2B5EF4-FFF2-40B4-BE49-F238E27FC236}">
                <a16:creationId xmlns:a16="http://schemas.microsoft.com/office/drawing/2014/main" id="{08AB3AF0-6706-90F0-81AB-D4B2AA6588B7}"/>
              </a:ext>
            </a:extLst>
          </p:cNvPr>
          <p:cNvSpPr>
            <a:spLocks noGrp="1"/>
          </p:cNvSpPr>
          <p:nvPr>
            <p:ph idx="1"/>
          </p:nvPr>
        </p:nvSpPr>
        <p:spPr/>
        <p:txBody>
          <a:bodyPr>
            <a:normAutofit/>
          </a:bodyPr>
          <a:lstStyle/>
          <a:p>
            <a:r>
              <a:rPr lang="en-US" b="1" dirty="0"/>
              <a:t>Data Source:</a:t>
            </a:r>
            <a:br>
              <a:rPr lang="en-US" dirty="0"/>
            </a:br>
            <a:r>
              <a:rPr lang="en-US" dirty="0"/>
              <a:t>Kaggle: Road Accident Casualties Dataset</a:t>
            </a:r>
          </a:p>
          <a:p>
            <a:r>
              <a:rPr lang="en-US" b="1" dirty="0"/>
              <a:t>Objective:</a:t>
            </a:r>
            <a:endParaRPr lang="en-US" dirty="0"/>
          </a:p>
          <a:p>
            <a:pPr>
              <a:buFont typeface="Arial" panose="020B0604020202020204" pitchFamily="34" charset="0"/>
              <a:buChar char="•"/>
            </a:pPr>
            <a:r>
              <a:rPr lang="en-US" dirty="0"/>
              <a:t>Analyze the correlation between rural and urban traffic accidents in the UK.</a:t>
            </a:r>
          </a:p>
          <a:p>
            <a:pPr>
              <a:buFont typeface="Arial" panose="020B0604020202020204" pitchFamily="34" charset="0"/>
              <a:buChar char="•"/>
            </a:pPr>
            <a:r>
              <a:rPr lang="en-US" dirty="0"/>
              <a:t>Investigate how weather, area type, and location impact accident rates.</a:t>
            </a:r>
          </a:p>
          <a:p>
            <a:pPr>
              <a:buFont typeface="Arial" panose="020B0604020202020204" pitchFamily="34" charset="0"/>
              <a:buChar char="•"/>
            </a:pPr>
            <a:r>
              <a:rPr lang="en-US" dirty="0"/>
              <a:t>Utilize statistical modeling and SAP Analytics Cloud to identify patterns.</a:t>
            </a:r>
          </a:p>
          <a:p>
            <a:pPr>
              <a:buFont typeface="Arial" panose="020B0604020202020204" pitchFamily="34" charset="0"/>
              <a:buChar char="•"/>
            </a:pPr>
            <a:r>
              <a:rPr lang="en-US" dirty="0"/>
              <a:t>Provide insights for public safety measures and traffic management strategies.</a:t>
            </a:r>
          </a:p>
          <a:p>
            <a:endParaRPr lang="en-US" dirty="0"/>
          </a:p>
        </p:txBody>
      </p:sp>
    </p:spTree>
    <p:extLst>
      <p:ext uri="{BB962C8B-B14F-4D97-AF65-F5344CB8AC3E}">
        <p14:creationId xmlns:p14="http://schemas.microsoft.com/office/powerpoint/2010/main" val="2557599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75322-394D-AC9A-447A-CB3C66B5CE10}"/>
              </a:ext>
            </a:extLst>
          </p:cNvPr>
          <p:cNvSpPr>
            <a:spLocks noGrp="1"/>
          </p:cNvSpPr>
          <p:nvPr>
            <p:ph type="title"/>
          </p:nvPr>
        </p:nvSpPr>
        <p:spPr/>
        <p:txBody>
          <a:bodyPr/>
          <a:lstStyle/>
          <a:p>
            <a:r>
              <a:rPr lang="en-US" dirty="0"/>
              <a:t>SAP Analytics Cloud SAC</a:t>
            </a:r>
            <a:br>
              <a:rPr lang="en-US" dirty="0"/>
            </a:br>
            <a:endParaRPr lang="en-US" dirty="0"/>
          </a:p>
        </p:txBody>
      </p:sp>
      <p:sp>
        <p:nvSpPr>
          <p:cNvPr id="3" name="Content Placeholder 2">
            <a:extLst>
              <a:ext uri="{FF2B5EF4-FFF2-40B4-BE49-F238E27FC236}">
                <a16:creationId xmlns:a16="http://schemas.microsoft.com/office/drawing/2014/main" id="{C8D2476C-7144-FBBE-8403-4A8985FA575D}"/>
              </a:ext>
            </a:extLst>
          </p:cNvPr>
          <p:cNvSpPr>
            <a:spLocks noGrp="1"/>
          </p:cNvSpPr>
          <p:nvPr>
            <p:ph idx="1"/>
          </p:nvPr>
        </p:nvSpPr>
        <p:spPr/>
        <p:txBody>
          <a:bodyPr>
            <a:normAutofit fontScale="70000" lnSpcReduction="20000"/>
          </a:bodyPr>
          <a:lstStyle/>
          <a:p>
            <a:r>
              <a:rPr lang="en-US" b="1" dirty="0"/>
              <a:t>What is SAP Analytics Cloud (SAC)?</a:t>
            </a:r>
          </a:p>
          <a:p>
            <a:r>
              <a:rPr lang="en-US" dirty="0"/>
              <a:t>SAP Analytics Cloud is a platform for data visualization, predictive analytics, and business intelligence. It enables users to analyze large datasets, generate insights, and make data-driven decisions.</a:t>
            </a:r>
          </a:p>
          <a:p>
            <a:r>
              <a:rPr lang="en-US" b="1" dirty="0"/>
              <a:t>How We Used SAP Analytics Cloud</a:t>
            </a:r>
          </a:p>
          <a:p>
            <a:pPr>
              <a:buFont typeface="Arial" panose="020B0604020202020204" pitchFamily="34" charset="0"/>
              <a:buChar char="•"/>
            </a:pPr>
            <a:r>
              <a:rPr lang="en-US" dirty="0"/>
              <a:t>Processed and cleaned accident data for accuracy</a:t>
            </a:r>
          </a:p>
          <a:p>
            <a:pPr>
              <a:buFont typeface="Arial" panose="020B0604020202020204" pitchFamily="34" charset="0"/>
              <a:buChar char="•"/>
            </a:pPr>
            <a:r>
              <a:rPr lang="en-US" dirty="0"/>
              <a:t>Mapped accident locations across the UK</a:t>
            </a:r>
          </a:p>
          <a:p>
            <a:pPr>
              <a:buFont typeface="Arial" panose="020B0604020202020204" pitchFamily="34" charset="0"/>
              <a:buChar char="•"/>
            </a:pPr>
            <a:r>
              <a:rPr lang="en-US" dirty="0"/>
              <a:t>Identified trends in accident frequency and severity</a:t>
            </a:r>
          </a:p>
          <a:p>
            <a:pPr>
              <a:buFont typeface="Arial" panose="020B0604020202020204" pitchFamily="34" charset="0"/>
              <a:buChar char="•"/>
            </a:pPr>
            <a:r>
              <a:rPr lang="en-US" dirty="0"/>
              <a:t>Created visualizations to explore key correlations</a:t>
            </a:r>
          </a:p>
          <a:p>
            <a:r>
              <a:rPr lang="en-US" b="1" dirty="0"/>
              <a:t>Why SAP Analytics Cloud?</a:t>
            </a:r>
          </a:p>
          <a:p>
            <a:pPr>
              <a:buFont typeface="Arial" panose="020B0604020202020204" pitchFamily="34" charset="0"/>
              <a:buChar char="•"/>
            </a:pPr>
            <a:r>
              <a:rPr lang="en-US" dirty="0"/>
              <a:t>Cloud-based platform for real-time data analysis</a:t>
            </a:r>
          </a:p>
          <a:p>
            <a:pPr>
              <a:buFont typeface="Arial" panose="020B0604020202020204" pitchFamily="34" charset="0"/>
              <a:buChar char="•"/>
            </a:pPr>
            <a:r>
              <a:rPr lang="en-US" dirty="0"/>
              <a:t>Advanced analytics and predictive modeling capabilities</a:t>
            </a:r>
          </a:p>
          <a:p>
            <a:pPr>
              <a:buFont typeface="Arial" panose="020B0604020202020204" pitchFamily="34" charset="0"/>
              <a:buChar char="•"/>
            </a:pPr>
            <a:r>
              <a:rPr lang="en-US" dirty="0"/>
              <a:t>Integration with various data sources for deeper insights</a:t>
            </a:r>
          </a:p>
          <a:p>
            <a:endParaRPr lang="en-US" dirty="0"/>
          </a:p>
        </p:txBody>
      </p:sp>
      <p:pic>
        <p:nvPicPr>
          <p:cNvPr id="2052" name="Picture 4" descr="SAP HANA - Wikipedia">
            <a:extLst>
              <a:ext uri="{FF2B5EF4-FFF2-40B4-BE49-F238E27FC236}">
                <a16:creationId xmlns:a16="http://schemas.microsoft.com/office/drawing/2014/main" id="{5FE4CD98-252C-7A99-F0BB-E7770BD5A0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3527" y="3614077"/>
            <a:ext cx="4201863" cy="20801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1521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85504-A91A-5214-A182-C5BECD3160BE}"/>
              </a:ext>
            </a:extLst>
          </p:cNvPr>
          <p:cNvSpPr>
            <a:spLocks noGrp="1"/>
          </p:cNvSpPr>
          <p:nvPr>
            <p:ph type="title"/>
          </p:nvPr>
        </p:nvSpPr>
        <p:spPr/>
        <p:txBody>
          <a:bodyPr/>
          <a:lstStyle/>
          <a:p>
            <a:r>
              <a:rPr lang="en-US" dirty="0"/>
              <a:t>Geographic Distribution of Traffic Accidents</a:t>
            </a:r>
          </a:p>
        </p:txBody>
      </p:sp>
      <p:pic>
        <p:nvPicPr>
          <p:cNvPr id="4" name="Content Placeholder 3">
            <a:extLst>
              <a:ext uri="{FF2B5EF4-FFF2-40B4-BE49-F238E27FC236}">
                <a16:creationId xmlns:a16="http://schemas.microsoft.com/office/drawing/2014/main" id="{7D7D70A9-6678-64B1-5AED-CA00D44C39A9}"/>
              </a:ext>
            </a:extLst>
          </p:cNvPr>
          <p:cNvPicPr>
            <a:picLocks noGrp="1" noChangeAspect="1"/>
          </p:cNvPicPr>
          <p:nvPr>
            <p:ph idx="1"/>
          </p:nvPr>
        </p:nvPicPr>
        <p:blipFill>
          <a:blip r:embed="rId3"/>
          <a:stretch>
            <a:fillRect/>
          </a:stretch>
        </p:blipFill>
        <p:spPr>
          <a:xfrm>
            <a:off x="1468544" y="2250059"/>
            <a:ext cx="4757812" cy="4022725"/>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E8C17260-580B-6E5A-45C1-8BA0D60F97B6}"/>
              </a:ext>
            </a:extLst>
          </p:cNvPr>
          <p:cNvSpPr txBox="1"/>
          <p:nvPr/>
        </p:nvSpPr>
        <p:spPr>
          <a:xfrm>
            <a:off x="7051965" y="2840182"/>
            <a:ext cx="3671492" cy="2862322"/>
          </a:xfrm>
          <a:prstGeom prst="rect">
            <a:avLst/>
          </a:prstGeom>
          <a:noFill/>
        </p:spPr>
        <p:txBody>
          <a:bodyPr wrap="square" rtlCol="0">
            <a:spAutoFit/>
          </a:bodyPr>
          <a:lstStyle/>
          <a:p>
            <a:r>
              <a:rPr lang="en-US" b="1" dirty="0"/>
              <a:t>Description:</a:t>
            </a:r>
            <a:r>
              <a:rPr lang="en-US" dirty="0"/>
              <a:t> This map visualizes the number of traffic accidents across different regions in the UK. Larger circles indicate areas with a higher concentration of accidents. By identifying accident hotspots, we can assess whether urban areas experience more incidents than rural areas, helping to shape data-driven traffic safety strategies.</a:t>
            </a:r>
          </a:p>
        </p:txBody>
      </p:sp>
    </p:spTree>
    <p:extLst>
      <p:ext uri="{BB962C8B-B14F-4D97-AF65-F5344CB8AC3E}">
        <p14:creationId xmlns:p14="http://schemas.microsoft.com/office/powerpoint/2010/main" val="447009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C4977-36C9-F884-010F-4A9EC7EE368E}"/>
              </a:ext>
            </a:extLst>
          </p:cNvPr>
          <p:cNvSpPr>
            <a:spLocks noGrp="1"/>
          </p:cNvSpPr>
          <p:nvPr>
            <p:ph type="title"/>
          </p:nvPr>
        </p:nvSpPr>
        <p:spPr/>
        <p:txBody>
          <a:bodyPr/>
          <a:lstStyle/>
          <a:p>
            <a:r>
              <a:rPr lang="en-US" dirty="0"/>
              <a:t>Weather Conditions and Traffic Accidents</a:t>
            </a:r>
          </a:p>
        </p:txBody>
      </p:sp>
      <p:pic>
        <p:nvPicPr>
          <p:cNvPr id="4" name="Content Placeholder 3">
            <a:extLst>
              <a:ext uri="{FF2B5EF4-FFF2-40B4-BE49-F238E27FC236}">
                <a16:creationId xmlns:a16="http://schemas.microsoft.com/office/drawing/2014/main" id="{FD564205-8931-8948-2638-79ECBAFE0DCA}"/>
              </a:ext>
            </a:extLst>
          </p:cNvPr>
          <p:cNvPicPr>
            <a:picLocks noGrp="1" noChangeAspect="1"/>
          </p:cNvPicPr>
          <p:nvPr>
            <p:ph idx="1"/>
          </p:nvPr>
        </p:nvPicPr>
        <p:blipFill>
          <a:blip r:embed="rId3"/>
          <a:stretch>
            <a:fillRect/>
          </a:stretch>
        </p:blipFill>
        <p:spPr>
          <a:xfrm>
            <a:off x="5661999" y="2202873"/>
            <a:ext cx="6041375" cy="4022725"/>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F88EFE35-7DA6-1122-9CAE-B886FB7204E7}"/>
              </a:ext>
            </a:extLst>
          </p:cNvPr>
          <p:cNvSpPr txBox="1"/>
          <p:nvPr/>
        </p:nvSpPr>
        <p:spPr>
          <a:xfrm>
            <a:off x="720436" y="2202873"/>
            <a:ext cx="4682837" cy="3970318"/>
          </a:xfrm>
          <a:prstGeom prst="rect">
            <a:avLst/>
          </a:prstGeom>
          <a:noFill/>
        </p:spPr>
        <p:txBody>
          <a:bodyPr wrap="square" rtlCol="0">
            <a:spAutoFit/>
          </a:bodyPr>
          <a:lstStyle/>
          <a:p>
            <a:r>
              <a:rPr lang="en-US" b="1" dirty="0"/>
              <a:t>Key Insights</a:t>
            </a:r>
          </a:p>
          <a:p>
            <a:pPr>
              <a:buFont typeface="Arial" panose="020B0604020202020204" pitchFamily="34" charset="0"/>
              <a:buChar char="•"/>
            </a:pPr>
            <a:r>
              <a:rPr lang="en-US" dirty="0"/>
              <a:t>Most accidents occur in fine weather with no high winds (332,802), suggesting normal conditions do not prevent crashes.</a:t>
            </a:r>
          </a:p>
          <a:p>
            <a:pPr>
              <a:buFont typeface="Arial" panose="020B0604020202020204" pitchFamily="34" charset="0"/>
              <a:buChar char="•"/>
            </a:pPr>
            <a:r>
              <a:rPr lang="en-US" dirty="0"/>
              <a:t>Rain without high winds (51,347) is the next highest, showing wet roads may increase accident risk.</a:t>
            </a:r>
          </a:p>
          <a:p>
            <a:pPr>
              <a:buFont typeface="Arial" panose="020B0604020202020204" pitchFamily="34" charset="0"/>
              <a:buChar char="•"/>
            </a:pPr>
            <a:r>
              <a:rPr lang="en-US" dirty="0"/>
              <a:t>There are fewer accidents that take place in fog, snow, and high winds, possibly due to reduced driving conditions. </a:t>
            </a:r>
          </a:p>
          <a:p>
            <a:r>
              <a:rPr lang="en-US" dirty="0"/>
              <a:t>Takeaway</a:t>
            </a:r>
          </a:p>
          <a:p>
            <a:pPr>
              <a:buFont typeface="Arial" panose="020B0604020202020204" pitchFamily="34" charset="0"/>
              <a:buChar char="•"/>
            </a:pPr>
            <a:r>
              <a:rPr lang="en-US" dirty="0"/>
              <a:t>Weather plays a role, but human factors may contribute more to accident frequency.</a:t>
            </a:r>
          </a:p>
          <a:p>
            <a:endParaRPr lang="en-US" dirty="0"/>
          </a:p>
        </p:txBody>
      </p:sp>
    </p:spTree>
    <p:extLst>
      <p:ext uri="{BB962C8B-B14F-4D97-AF65-F5344CB8AC3E}">
        <p14:creationId xmlns:p14="http://schemas.microsoft.com/office/powerpoint/2010/main" val="95723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A7AEB-E850-3F43-B09F-394082C1EDEA}"/>
              </a:ext>
            </a:extLst>
          </p:cNvPr>
          <p:cNvSpPr>
            <a:spLocks noGrp="1"/>
          </p:cNvSpPr>
          <p:nvPr>
            <p:ph type="title"/>
          </p:nvPr>
        </p:nvSpPr>
        <p:spPr/>
        <p:txBody>
          <a:bodyPr/>
          <a:lstStyle/>
          <a:p>
            <a:r>
              <a:rPr lang="en-US" dirty="0"/>
              <a:t>Accident Severity and Weather</a:t>
            </a:r>
          </a:p>
        </p:txBody>
      </p:sp>
      <p:pic>
        <p:nvPicPr>
          <p:cNvPr id="4" name="Content Placeholder 3">
            <a:extLst>
              <a:ext uri="{FF2B5EF4-FFF2-40B4-BE49-F238E27FC236}">
                <a16:creationId xmlns:a16="http://schemas.microsoft.com/office/drawing/2014/main" id="{B3D54A4B-4157-1647-B6A9-07281409D57F}"/>
              </a:ext>
            </a:extLst>
          </p:cNvPr>
          <p:cNvPicPr>
            <a:picLocks noGrp="1" noChangeAspect="1"/>
          </p:cNvPicPr>
          <p:nvPr>
            <p:ph idx="1"/>
          </p:nvPr>
        </p:nvPicPr>
        <p:blipFill>
          <a:blip r:embed="rId3"/>
          <a:stretch>
            <a:fillRect/>
          </a:stretch>
        </p:blipFill>
        <p:spPr>
          <a:xfrm>
            <a:off x="6307838" y="2201846"/>
            <a:ext cx="5174530" cy="4022725"/>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25694454-FD9D-E1BD-9D2C-2677461CE54B}"/>
              </a:ext>
            </a:extLst>
          </p:cNvPr>
          <p:cNvSpPr txBox="1"/>
          <p:nvPr/>
        </p:nvSpPr>
        <p:spPr>
          <a:xfrm>
            <a:off x="429491" y="3012879"/>
            <a:ext cx="5174531" cy="1200329"/>
          </a:xfrm>
          <a:prstGeom prst="rect">
            <a:avLst/>
          </a:prstGeom>
          <a:noFill/>
        </p:spPr>
        <p:txBody>
          <a:bodyPr wrap="square" rtlCol="0">
            <a:spAutoFit/>
          </a:bodyPr>
          <a:lstStyle/>
          <a:p>
            <a:r>
              <a:rPr lang="en-US" dirty="0"/>
              <a:t>This chart shows how accident severity varies under different weather conditions. While most accidents happen in fine weather, the severity of crashes in wet or extreme conditions could be more dangerous. </a:t>
            </a:r>
          </a:p>
        </p:txBody>
      </p:sp>
    </p:spTree>
    <p:extLst>
      <p:ext uri="{BB962C8B-B14F-4D97-AF65-F5344CB8AC3E}">
        <p14:creationId xmlns:p14="http://schemas.microsoft.com/office/powerpoint/2010/main" val="356714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4C9AB-FA34-6EAF-42D3-A4560AE6D6A7}"/>
              </a:ext>
            </a:extLst>
          </p:cNvPr>
          <p:cNvSpPr>
            <a:spLocks noGrp="1"/>
          </p:cNvSpPr>
          <p:nvPr>
            <p:ph type="title"/>
          </p:nvPr>
        </p:nvSpPr>
        <p:spPr/>
        <p:txBody>
          <a:bodyPr/>
          <a:lstStyle/>
          <a:p>
            <a:r>
              <a:rPr lang="en-US" dirty="0"/>
              <a:t>Trends in Accidents and Casualties Over Time</a:t>
            </a:r>
          </a:p>
        </p:txBody>
      </p:sp>
      <p:sp>
        <p:nvSpPr>
          <p:cNvPr id="3" name="Content Placeholder 2">
            <a:extLst>
              <a:ext uri="{FF2B5EF4-FFF2-40B4-BE49-F238E27FC236}">
                <a16:creationId xmlns:a16="http://schemas.microsoft.com/office/drawing/2014/main" id="{6F0D63D7-9ACC-4092-BE5D-3AD1974029A6}"/>
              </a:ext>
            </a:extLst>
          </p:cNvPr>
          <p:cNvSpPr>
            <a:spLocks noGrp="1"/>
          </p:cNvSpPr>
          <p:nvPr>
            <p:ph idx="1"/>
          </p:nvPr>
        </p:nvSpPr>
        <p:spPr>
          <a:xfrm>
            <a:off x="1024129" y="2286000"/>
            <a:ext cx="4767072" cy="3352800"/>
          </a:xfrm>
        </p:spPr>
        <p:txBody>
          <a:bodyPr>
            <a:normAutofit lnSpcReduction="10000"/>
          </a:bodyPr>
          <a:lstStyle/>
          <a:p>
            <a:r>
              <a:rPr lang="en-US" dirty="0"/>
              <a:t>Description:</a:t>
            </a:r>
          </a:p>
          <a:p>
            <a:pPr>
              <a:buFont typeface="Arial" panose="020B0604020202020204" pitchFamily="34" charset="0"/>
              <a:buChar char="•"/>
            </a:pPr>
            <a:r>
              <a:rPr lang="en-US" dirty="0"/>
              <a:t>This chart tracks the daily number of accidents and casualties over time.</a:t>
            </a:r>
          </a:p>
          <a:p>
            <a:pPr>
              <a:buFont typeface="Arial" panose="020B0604020202020204" pitchFamily="34" charset="0"/>
              <a:buChar char="•"/>
            </a:pPr>
            <a:r>
              <a:rPr lang="en-US" dirty="0"/>
              <a:t>Peaks in accident rates suggest external influences such as weather, congestion, or seasonal changes.</a:t>
            </a:r>
          </a:p>
          <a:p>
            <a:pPr>
              <a:buFont typeface="Arial" panose="020B0604020202020204" pitchFamily="34" charset="0"/>
              <a:buChar char="•"/>
            </a:pPr>
            <a:r>
              <a:rPr lang="en-US" dirty="0"/>
              <a:t>Identifying these trends helps determine if certain conditions lead to higher accident rates in rural vs. urban areas.</a:t>
            </a:r>
          </a:p>
          <a:p>
            <a:endParaRPr lang="en-US" dirty="0"/>
          </a:p>
        </p:txBody>
      </p:sp>
      <p:pic>
        <p:nvPicPr>
          <p:cNvPr id="5" name="Picture 4">
            <a:extLst>
              <a:ext uri="{FF2B5EF4-FFF2-40B4-BE49-F238E27FC236}">
                <a16:creationId xmlns:a16="http://schemas.microsoft.com/office/drawing/2014/main" id="{28A1E7FC-FD87-1E12-D122-876BBF92190E}"/>
              </a:ext>
            </a:extLst>
          </p:cNvPr>
          <p:cNvPicPr>
            <a:picLocks noChangeAspect="1"/>
          </p:cNvPicPr>
          <p:nvPr/>
        </p:nvPicPr>
        <p:blipFill>
          <a:blip r:embed="rId3"/>
          <a:stretch>
            <a:fillRect/>
          </a:stretch>
        </p:blipFill>
        <p:spPr>
          <a:xfrm>
            <a:off x="6096000" y="2286000"/>
            <a:ext cx="5455195" cy="3352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34722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DAB31-3F4E-8DD4-E473-BA6ECC60B5E9}"/>
              </a:ext>
            </a:extLst>
          </p:cNvPr>
          <p:cNvSpPr>
            <a:spLocks noGrp="1"/>
          </p:cNvSpPr>
          <p:nvPr>
            <p:ph type="title"/>
          </p:nvPr>
        </p:nvSpPr>
        <p:spPr/>
        <p:txBody>
          <a:bodyPr/>
          <a:lstStyle/>
          <a:p>
            <a:r>
              <a:rPr lang="en-US" dirty="0"/>
              <a:t>Annual Decline in Accidents</a:t>
            </a:r>
          </a:p>
        </p:txBody>
      </p:sp>
      <p:pic>
        <p:nvPicPr>
          <p:cNvPr id="5" name="Content Placeholder 4">
            <a:extLst>
              <a:ext uri="{FF2B5EF4-FFF2-40B4-BE49-F238E27FC236}">
                <a16:creationId xmlns:a16="http://schemas.microsoft.com/office/drawing/2014/main" id="{3A6197AF-C080-7B25-E0FA-70E2CFE9983F}"/>
              </a:ext>
            </a:extLst>
          </p:cNvPr>
          <p:cNvPicPr>
            <a:picLocks noGrp="1" noChangeAspect="1"/>
          </p:cNvPicPr>
          <p:nvPr>
            <p:ph idx="1"/>
          </p:nvPr>
        </p:nvPicPr>
        <p:blipFill>
          <a:blip r:embed="rId3"/>
          <a:stretch>
            <a:fillRect/>
          </a:stretch>
        </p:blipFill>
        <p:spPr>
          <a:xfrm>
            <a:off x="5967687" y="2151529"/>
            <a:ext cx="4861678" cy="3346206"/>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C002162B-5635-333A-249F-B4029F04F472}"/>
              </a:ext>
            </a:extLst>
          </p:cNvPr>
          <p:cNvSpPr txBox="1"/>
          <p:nvPr/>
        </p:nvSpPr>
        <p:spPr>
          <a:xfrm>
            <a:off x="636494" y="2779058"/>
            <a:ext cx="4401671" cy="3139321"/>
          </a:xfrm>
          <a:prstGeom prst="rect">
            <a:avLst/>
          </a:prstGeom>
          <a:noFill/>
        </p:spPr>
        <p:txBody>
          <a:bodyPr wrap="square" rtlCol="0">
            <a:spAutoFit/>
          </a:bodyPr>
          <a:lstStyle/>
          <a:p>
            <a:r>
              <a:rPr lang="en-US" dirty="0"/>
              <a:t>Description:</a:t>
            </a:r>
          </a:p>
          <a:p>
            <a:pPr>
              <a:buFont typeface="Arial" panose="020B0604020202020204" pitchFamily="34" charset="0"/>
              <a:buChar char="•"/>
            </a:pPr>
            <a:r>
              <a:rPr lang="en-US" dirty="0"/>
              <a:t>Accidents have steadily declined from 115,942 in 2019 to 94,766 in 2022.</a:t>
            </a:r>
          </a:p>
          <a:p>
            <a:pPr>
              <a:buFont typeface="Arial" panose="020B0604020202020204" pitchFamily="34" charset="0"/>
              <a:buChar char="•"/>
            </a:pPr>
            <a:r>
              <a:rPr lang="en-US" dirty="0"/>
              <a:t>Possible causes include improved road safety, pandemic-related travel changes, and traffic shifts between rural and urban areas.</a:t>
            </a:r>
          </a:p>
          <a:p>
            <a:r>
              <a:rPr lang="en-US" dirty="0"/>
              <a:t>Takeaway:</a:t>
            </a:r>
          </a:p>
          <a:p>
            <a:pPr>
              <a:buFont typeface="Arial" panose="020B0604020202020204" pitchFamily="34" charset="0"/>
              <a:buChar char="•"/>
            </a:pPr>
            <a:r>
              <a:rPr lang="en-US" dirty="0"/>
              <a:t>Further breakdown needed to determine if accident reductions were more significant in urban or rural regions.</a:t>
            </a:r>
          </a:p>
          <a:p>
            <a:endParaRPr lang="en-US" dirty="0"/>
          </a:p>
        </p:txBody>
      </p:sp>
    </p:spTree>
    <p:extLst>
      <p:ext uri="{BB962C8B-B14F-4D97-AF65-F5344CB8AC3E}">
        <p14:creationId xmlns:p14="http://schemas.microsoft.com/office/powerpoint/2010/main" val="2089036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A1BD6-3429-4801-98D4-B0F08CA5148B}"/>
              </a:ext>
            </a:extLst>
          </p:cNvPr>
          <p:cNvSpPr>
            <a:spLocks noGrp="1"/>
          </p:cNvSpPr>
          <p:nvPr>
            <p:ph type="title"/>
          </p:nvPr>
        </p:nvSpPr>
        <p:spPr/>
        <p:txBody>
          <a:bodyPr/>
          <a:lstStyle/>
          <a:p>
            <a:r>
              <a:rPr lang="en-US" dirty="0"/>
              <a:t>Weather Impact on Urban vs. Rural Accidents</a:t>
            </a:r>
          </a:p>
        </p:txBody>
      </p:sp>
      <p:pic>
        <p:nvPicPr>
          <p:cNvPr id="5" name="Content Placeholder 4">
            <a:extLst>
              <a:ext uri="{FF2B5EF4-FFF2-40B4-BE49-F238E27FC236}">
                <a16:creationId xmlns:a16="http://schemas.microsoft.com/office/drawing/2014/main" id="{F78D8585-D772-E390-3F9C-6A50F9780AC7}"/>
              </a:ext>
            </a:extLst>
          </p:cNvPr>
          <p:cNvPicPr>
            <a:picLocks noGrp="1" noChangeAspect="1"/>
          </p:cNvPicPr>
          <p:nvPr>
            <p:ph idx="1"/>
          </p:nvPr>
        </p:nvPicPr>
        <p:blipFill>
          <a:blip r:embed="rId3"/>
          <a:stretch>
            <a:fillRect/>
          </a:stretch>
        </p:blipFill>
        <p:spPr>
          <a:xfrm>
            <a:off x="6308502" y="2523744"/>
            <a:ext cx="4932350" cy="3180319"/>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0C9065E0-F4AF-EEBE-47C2-433FBBA90D49}"/>
              </a:ext>
            </a:extLst>
          </p:cNvPr>
          <p:cNvSpPr txBox="1"/>
          <p:nvPr/>
        </p:nvSpPr>
        <p:spPr>
          <a:xfrm>
            <a:off x="667279" y="2333687"/>
            <a:ext cx="4700249" cy="3693319"/>
          </a:xfrm>
          <a:prstGeom prst="rect">
            <a:avLst/>
          </a:prstGeom>
          <a:noFill/>
        </p:spPr>
        <p:txBody>
          <a:bodyPr wrap="square" rtlCol="0">
            <a:spAutoFit/>
          </a:bodyPr>
          <a:lstStyle/>
          <a:p>
            <a:r>
              <a:rPr lang="en-US" dirty="0"/>
              <a:t>Key Insights:</a:t>
            </a:r>
          </a:p>
          <a:p>
            <a:pPr>
              <a:buFont typeface="Arial" panose="020B0604020202020204" pitchFamily="34" charset="0"/>
              <a:buChar char="•"/>
            </a:pPr>
            <a:r>
              <a:rPr lang="en-US" dirty="0"/>
              <a:t>Most accidents happen in fine weather, showing driver behavior matters more than weather.</a:t>
            </a:r>
          </a:p>
          <a:p>
            <a:pPr>
              <a:buFont typeface="Arial" panose="020B0604020202020204" pitchFamily="34" charset="0"/>
              <a:buChar char="•"/>
            </a:pPr>
            <a:r>
              <a:rPr lang="en-US" dirty="0"/>
              <a:t>Rain without high winds causes more urban accidents (34k) but is still a risk in rural areas (17k).</a:t>
            </a:r>
          </a:p>
          <a:p>
            <a:pPr>
              <a:buFont typeface="Arial" panose="020B0604020202020204" pitchFamily="34" charset="0"/>
              <a:buChar char="•"/>
            </a:pPr>
            <a:r>
              <a:rPr lang="en-US" dirty="0"/>
              <a:t>Fog, snow, and extreme weather lead to fewer accidents, likely due to reduced driving.</a:t>
            </a:r>
          </a:p>
          <a:p>
            <a:r>
              <a:rPr lang="en-US" dirty="0"/>
              <a:t>Takeaway:</a:t>
            </a:r>
          </a:p>
          <a:p>
            <a:pPr>
              <a:buFont typeface="Arial" panose="020B0604020202020204" pitchFamily="34" charset="0"/>
              <a:buChar char="•"/>
            </a:pPr>
            <a:r>
              <a:rPr lang="en-US" dirty="0"/>
              <a:t>Rural roads may have fewer accidents but higher risks in bad weather due to poor infrastructure and emergency response delays.</a:t>
            </a:r>
          </a:p>
          <a:p>
            <a:endParaRPr lang="en-US" dirty="0"/>
          </a:p>
        </p:txBody>
      </p:sp>
    </p:spTree>
    <p:extLst>
      <p:ext uri="{BB962C8B-B14F-4D97-AF65-F5344CB8AC3E}">
        <p14:creationId xmlns:p14="http://schemas.microsoft.com/office/powerpoint/2010/main" val="7556752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7E12849FCE0F14FA5D6AE48A252D19D" ma:contentTypeVersion="11" ma:contentTypeDescription="Create a new document." ma:contentTypeScope="" ma:versionID="dcf26aa2e29d0b36965755e0f999eaaf">
  <xsd:schema xmlns:xsd="http://www.w3.org/2001/XMLSchema" xmlns:xs="http://www.w3.org/2001/XMLSchema" xmlns:p="http://schemas.microsoft.com/office/2006/metadata/properties" xmlns:ns2="c69bb0a0-b5cb-48b1-8a77-1ba0323adf67" xmlns:ns3="68e35c53-73c2-40e9-b9a5-4fe84e1ae018" targetNamespace="http://schemas.microsoft.com/office/2006/metadata/properties" ma:root="true" ma:fieldsID="e9cc26ae6cf55b9633f823d36fc961fb" ns2:_="" ns3:_="">
    <xsd:import namespace="c69bb0a0-b5cb-48b1-8a77-1ba0323adf67"/>
    <xsd:import namespace="68e35c53-73c2-40e9-b9a5-4fe84e1ae01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69bb0a0-b5cb-48b1-8a77-1ba0323adf6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b7d43be-65ba-49b0-9acd-5bf03a2ce9a2"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8e35c53-73c2-40e9-b9a5-4fe84e1ae018"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578c79e6-218e-4ee1-b0e0-14cc8890b191}" ma:internalName="TaxCatchAll" ma:showField="CatchAllData" ma:web="68e35c53-73c2-40e9-b9a5-4fe84e1ae01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c69bb0a0-b5cb-48b1-8a77-1ba0323adf67">
      <Terms xmlns="http://schemas.microsoft.com/office/infopath/2007/PartnerControls"/>
    </lcf76f155ced4ddcb4097134ff3c332f>
    <TaxCatchAll xmlns="68e35c53-73c2-40e9-b9a5-4fe84e1ae018" xsi:nil="true"/>
  </documentManagement>
</p:properties>
</file>

<file path=customXml/itemProps1.xml><?xml version="1.0" encoding="utf-8"?>
<ds:datastoreItem xmlns:ds="http://schemas.openxmlformats.org/officeDocument/2006/customXml" ds:itemID="{6538FE67-3124-4C45-9975-09A20466E9FB}">
  <ds:schemaRefs>
    <ds:schemaRef ds:uri="http://schemas.microsoft.com/sharepoint/v3/contenttype/forms"/>
  </ds:schemaRefs>
</ds:datastoreItem>
</file>

<file path=customXml/itemProps2.xml><?xml version="1.0" encoding="utf-8"?>
<ds:datastoreItem xmlns:ds="http://schemas.openxmlformats.org/officeDocument/2006/customXml" ds:itemID="{BAF2E71B-1A3B-4752-AEC2-5AC9284E04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69bb0a0-b5cb-48b1-8a77-1ba0323adf67"/>
    <ds:schemaRef ds:uri="68e35c53-73c2-40e9-b9a5-4fe84e1ae0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810088E-D83D-4627-BAF4-46F4BDEBA805}">
  <ds:schemaRefs>
    <ds:schemaRef ds:uri="68e35c53-73c2-40e9-b9a5-4fe84e1ae018"/>
    <ds:schemaRef ds:uri="c69bb0a0-b5cb-48b1-8a77-1ba0323adf67"/>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Integral</Template>
  <TotalTime>339</TotalTime>
  <Words>1394</Words>
  <Application>Microsoft Macintosh PowerPoint</Application>
  <PresentationFormat>Widescreen</PresentationFormat>
  <Paragraphs>153</Paragraphs>
  <Slides>19</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Aptos</vt:lpstr>
      <vt:lpstr>Arial</vt:lpstr>
      <vt:lpstr>Tw Cen MT</vt:lpstr>
      <vt:lpstr>Tw Cen MT Condensed</vt:lpstr>
      <vt:lpstr>Wingdings 3</vt:lpstr>
      <vt:lpstr>Integral</vt:lpstr>
      <vt:lpstr>Traffic Accident Analysis in the UK: A Statistical Approach to Rural vs. Urban Casualties</vt:lpstr>
      <vt:lpstr>Data and Objective</vt:lpstr>
      <vt:lpstr>SAP Analytics Cloud SAC </vt:lpstr>
      <vt:lpstr>Geographic Distribution of Traffic Accidents</vt:lpstr>
      <vt:lpstr>Weather Conditions and Traffic Accidents</vt:lpstr>
      <vt:lpstr>Accident Severity and Weather</vt:lpstr>
      <vt:lpstr>Trends in Accidents and Casualties Over Time</vt:lpstr>
      <vt:lpstr>Annual Decline in Accidents</vt:lpstr>
      <vt:lpstr>Weather Impact on Urban vs. Rural Accidents</vt:lpstr>
      <vt:lpstr>Accident Severity by Weather Conditions</vt:lpstr>
      <vt:lpstr>Using Regression to Understand Rural vs. Urban Accident Patterns</vt:lpstr>
      <vt:lpstr>Filtering Key Influencers for Accurate Regression Analysis</vt:lpstr>
      <vt:lpstr>Model Accuracy and Key Predictors of Accident Severity</vt:lpstr>
      <vt:lpstr>How Well Does Our Model Predict Accident Severity?</vt:lpstr>
      <vt:lpstr>How Location (District Area) Affects Accident Severity</vt:lpstr>
      <vt:lpstr>Grouped Category Influence on Accidents </vt:lpstr>
      <vt:lpstr>SAP Analytics Cloud: Regression</vt:lpstr>
      <vt:lpstr>Understanding Rural vs. Urban Traffic Accidents</vt:lpstr>
      <vt:lpstr>Improving Road Safety Based on Data Insights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Carrera, Izhar</dc:creator>
  <cp:lastModifiedBy>Williams, Sean M</cp:lastModifiedBy>
  <cp:revision>5</cp:revision>
  <dcterms:created xsi:type="dcterms:W3CDTF">2025-03-21T02:22:07Z</dcterms:created>
  <dcterms:modified xsi:type="dcterms:W3CDTF">2025-03-22T03:33:07Z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0x010100C7E12849FCE0F14FA5D6AE48A252D19D</vt:lpwstr>
  </property>
  <property fmtid="{D5CDD505-2E9C-101B-9397-08002B2CF9AE}" pid="3" name="MediaServiceImageTags">
    <vt:lpwstr/>
  </property>
</Properties>
</file>